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60" r:id="rId5"/>
    <p:sldId id="261" r:id="rId6"/>
    <p:sldId id="266" r:id="rId7"/>
    <p:sldId id="267" r:id="rId8"/>
    <p:sldId id="263" r:id="rId9"/>
    <p:sldId id="268" r:id="rId10"/>
    <p:sldId id="265" r:id="rId11"/>
  </p:sldIdLst>
  <p:sldSz cx="18288000" cy="10287000"/>
  <p:notesSz cx="6858000" cy="9144000"/>
  <p:embeddedFontLst>
    <p:embeddedFont>
      <p:font typeface="Cambria" panose="02040503050406030204" pitchFamily="18" charset="0"/>
      <p:regular r:id="rId12"/>
      <p:bold r:id="rId13"/>
      <p:italic r:id="rId14"/>
      <p:boldItalic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22" autoAdjust="0"/>
  </p:normalViewPr>
  <p:slideViewPr>
    <p:cSldViewPr>
      <p:cViewPr varScale="1">
        <p:scale>
          <a:sx n="45" d="100"/>
          <a:sy n="45" d="100"/>
        </p:scale>
        <p:origin x="84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6.png"/><Relationship Id="rId2" Type="http://schemas.openxmlformats.org/officeDocument/2006/relationships/image" Target="../media/image1.jpeg"/><Relationship Id="rId16" Type="http://schemas.openxmlformats.org/officeDocument/2006/relationships/image" Target="../media/image15.sv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s>
</file>

<file path=ppt/slides/_rels/slide10.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23.png"/><Relationship Id="rId2" Type="http://schemas.openxmlformats.org/officeDocument/2006/relationships/image" Target="../media/image1.jpeg"/><Relationship Id="rId16" Type="http://schemas.openxmlformats.org/officeDocument/2006/relationships/image" Target="../media/image15.sv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0.sv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7.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21.png"/><Relationship Id="rId2" Type="http://schemas.openxmlformats.org/officeDocument/2006/relationships/image" Target="../media/image1.jpeg"/><Relationship Id="rId16" Type="http://schemas.openxmlformats.org/officeDocument/2006/relationships/image" Target="../media/image15.sv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0.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 y="3302441"/>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sp>
        <p:nvSpPr>
          <p:cNvPr id="3" name="Freeform 3"/>
          <p:cNvSpPr/>
          <p:nvPr/>
        </p:nvSpPr>
        <p:spPr>
          <a:xfrm>
            <a:off x="12097895" y="4095996"/>
            <a:ext cx="5536433" cy="1356426"/>
          </a:xfrm>
          <a:custGeom>
            <a:avLst/>
            <a:gdLst/>
            <a:ahLst/>
            <a:cxnLst/>
            <a:rect l="l" t="t" r="r" b="b"/>
            <a:pathLst>
              <a:path w="5536433" h="1356426">
                <a:moveTo>
                  <a:pt x="0" y="0"/>
                </a:moveTo>
                <a:lnTo>
                  <a:pt x="5536433" y="0"/>
                </a:lnTo>
                <a:lnTo>
                  <a:pt x="5536433" y="1356427"/>
                </a:lnTo>
                <a:lnTo>
                  <a:pt x="0" y="135642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a:off x="12097895" y="2624228"/>
            <a:ext cx="5536433" cy="1356426"/>
          </a:xfrm>
          <a:custGeom>
            <a:avLst/>
            <a:gdLst/>
            <a:ahLst/>
            <a:cxnLst/>
            <a:rect l="l" t="t" r="r" b="b"/>
            <a:pathLst>
              <a:path w="5536433" h="1356426">
                <a:moveTo>
                  <a:pt x="0" y="0"/>
                </a:moveTo>
                <a:lnTo>
                  <a:pt x="5536433" y="0"/>
                </a:lnTo>
                <a:lnTo>
                  <a:pt x="5536433" y="1356426"/>
                </a:lnTo>
                <a:lnTo>
                  <a:pt x="0" y="135642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a:off x="12097895" y="5567765"/>
            <a:ext cx="5536433" cy="1356426"/>
          </a:xfrm>
          <a:custGeom>
            <a:avLst/>
            <a:gdLst/>
            <a:ahLst/>
            <a:cxnLst/>
            <a:rect l="l" t="t" r="r" b="b"/>
            <a:pathLst>
              <a:path w="5536433" h="1356426">
                <a:moveTo>
                  <a:pt x="0" y="0"/>
                </a:moveTo>
                <a:lnTo>
                  <a:pt x="5536433" y="0"/>
                </a:lnTo>
                <a:lnTo>
                  <a:pt x="5536433" y="1356426"/>
                </a:lnTo>
                <a:lnTo>
                  <a:pt x="0" y="135642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Freeform 6"/>
          <p:cNvSpPr/>
          <p:nvPr/>
        </p:nvSpPr>
        <p:spPr>
          <a:xfrm>
            <a:off x="2169415" y="1832180"/>
            <a:ext cx="14276697" cy="8098781"/>
          </a:xfrm>
          <a:custGeom>
            <a:avLst/>
            <a:gdLst/>
            <a:ahLst/>
            <a:cxnLst/>
            <a:rect l="l" t="t" r="r" b="b"/>
            <a:pathLst>
              <a:path w="14276697" h="8098781">
                <a:moveTo>
                  <a:pt x="0" y="0"/>
                </a:moveTo>
                <a:lnTo>
                  <a:pt x="14276696" y="0"/>
                </a:lnTo>
                <a:lnTo>
                  <a:pt x="14276696" y="8098780"/>
                </a:lnTo>
                <a:lnTo>
                  <a:pt x="0" y="809878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Freeform 7"/>
          <p:cNvSpPr/>
          <p:nvPr/>
        </p:nvSpPr>
        <p:spPr>
          <a:xfrm>
            <a:off x="15638474" y="6924191"/>
            <a:ext cx="2388072" cy="3350612"/>
          </a:xfrm>
          <a:custGeom>
            <a:avLst/>
            <a:gdLst/>
            <a:ahLst/>
            <a:cxnLst/>
            <a:rect l="l" t="t" r="r" b="b"/>
            <a:pathLst>
              <a:path w="2388072" h="3350612">
                <a:moveTo>
                  <a:pt x="0" y="0"/>
                </a:moveTo>
                <a:lnTo>
                  <a:pt x="2388073" y="0"/>
                </a:lnTo>
                <a:lnTo>
                  <a:pt x="2388073" y="3350612"/>
                </a:lnTo>
                <a:lnTo>
                  <a:pt x="0" y="335061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8" name="Freeform 8"/>
          <p:cNvSpPr/>
          <p:nvPr/>
        </p:nvSpPr>
        <p:spPr>
          <a:xfrm>
            <a:off x="-163762" y="2723744"/>
            <a:ext cx="2333177" cy="2624228"/>
          </a:xfrm>
          <a:custGeom>
            <a:avLst/>
            <a:gdLst/>
            <a:ahLst/>
            <a:cxnLst/>
            <a:rect l="l" t="t" r="r" b="b"/>
            <a:pathLst>
              <a:path w="2333177" h="2624228">
                <a:moveTo>
                  <a:pt x="0" y="0"/>
                </a:moveTo>
                <a:lnTo>
                  <a:pt x="2333177" y="0"/>
                </a:lnTo>
                <a:lnTo>
                  <a:pt x="2333177" y="2624228"/>
                </a:lnTo>
                <a:lnTo>
                  <a:pt x="0" y="262422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9" name="Freeform 9"/>
          <p:cNvSpPr/>
          <p:nvPr/>
        </p:nvSpPr>
        <p:spPr>
          <a:xfrm>
            <a:off x="0" y="7563256"/>
            <a:ext cx="2626811" cy="2711547"/>
          </a:xfrm>
          <a:custGeom>
            <a:avLst/>
            <a:gdLst/>
            <a:ahLst/>
            <a:cxnLst/>
            <a:rect l="l" t="t" r="r" b="b"/>
            <a:pathLst>
              <a:path w="2626811" h="2711547">
                <a:moveTo>
                  <a:pt x="0" y="0"/>
                </a:moveTo>
                <a:lnTo>
                  <a:pt x="2626811" y="0"/>
                </a:lnTo>
                <a:lnTo>
                  <a:pt x="2626811" y="2711547"/>
                </a:lnTo>
                <a:lnTo>
                  <a:pt x="0" y="2711547"/>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0" name="Freeform 10"/>
          <p:cNvSpPr/>
          <p:nvPr/>
        </p:nvSpPr>
        <p:spPr>
          <a:xfrm>
            <a:off x="15377021" y="-38787"/>
            <a:ext cx="2910979" cy="2310590"/>
          </a:xfrm>
          <a:custGeom>
            <a:avLst/>
            <a:gdLst/>
            <a:ahLst/>
            <a:cxnLst/>
            <a:rect l="l" t="t" r="r" b="b"/>
            <a:pathLst>
              <a:path w="2910979" h="2310590">
                <a:moveTo>
                  <a:pt x="0" y="0"/>
                </a:moveTo>
                <a:lnTo>
                  <a:pt x="2910979" y="0"/>
                </a:lnTo>
                <a:lnTo>
                  <a:pt x="2910979" y="2310590"/>
                </a:lnTo>
                <a:lnTo>
                  <a:pt x="0" y="231059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11" name="Freeform 11"/>
          <p:cNvSpPr/>
          <p:nvPr/>
        </p:nvSpPr>
        <p:spPr>
          <a:xfrm>
            <a:off x="6569315" y="328065"/>
            <a:ext cx="5149370" cy="1532090"/>
          </a:xfrm>
          <a:custGeom>
            <a:avLst/>
            <a:gdLst/>
            <a:ahLst/>
            <a:cxnLst/>
            <a:rect l="l" t="t" r="r" b="b"/>
            <a:pathLst>
              <a:path w="5149370" h="1532090">
                <a:moveTo>
                  <a:pt x="0" y="0"/>
                </a:moveTo>
                <a:lnTo>
                  <a:pt x="5149370" y="0"/>
                </a:lnTo>
                <a:lnTo>
                  <a:pt x="5149370" y="1532089"/>
                </a:lnTo>
                <a:lnTo>
                  <a:pt x="0" y="1532089"/>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12" name="TextBox 12"/>
          <p:cNvSpPr txBox="1"/>
          <p:nvPr/>
        </p:nvSpPr>
        <p:spPr>
          <a:xfrm>
            <a:off x="4502730" y="5953361"/>
            <a:ext cx="10117611" cy="1376980"/>
          </a:xfrm>
          <a:prstGeom prst="rect">
            <a:avLst/>
          </a:prstGeom>
        </p:spPr>
        <p:txBody>
          <a:bodyPr lIns="0" tIns="0" rIns="0" bIns="0" rtlCol="0" anchor="t">
            <a:spAutoFit/>
          </a:bodyPr>
          <a:lstStyle/>
          <a:p>
            <a:pPr algn="ctr">
              <a:lnSpc>
                <a:spcPts val="5600"/>
              </a:lnSpc>
            </a:pPr>
            <a:r>
              <a:rPr lang="en-US" sz="4000" dirty="0">
                <a:solidFill>
                  <a:srgbClr val="002060"/>
                </a:solidFill>
                <a:latin typeface="Times New Roman"/>
                <a:ea typeface="Times New Roman"/>
                <a:cs typeface="Times New Roman"/>
                <a:sym typeface="Times New Roman"/>
              </a:rPr>
              <a:t>Siti Hanifah, </a:t>
            </a:r>
            <a:r>
              <a:rPr lang="en-US" sz="4000" dirty="0" err="1">
                <a:solidFill>
                  <a:srgbClr val="002060"/>
                </a:solidFill>
                <a:latin typeface="Times New Roman"/>
                <a:ea typeface="Times New Roman"/>
                <a:cs typeface="Times New Roman"/>
                <a:sym typeface="Times New Roman"/>
              </a:rPr>
              <a:t>S.Pd</a:t>
            </a:r>
            <a:r>
              <a:rPr lang="en-US" sz="4000" dirty="0">
                <a:solidFill>
                  <a:srgbClr val="002060"/>
                </a:solidFill>
                <a:latin typeface="Times New Roman"/>
                <a:ea typeface="Times New Roman"/>
                <a:cs typeface="Times New Roman"/>
                <a:sym typeface="Times New Roman"/>
              </a:rPr>
              <a:t>.</a:t>
            </a:r>
          </a:p>
          <a:p>
            <a:pPr algn="ctr">
              <a:lnSpc>
                <a:spcPts val="5600"/>
              </a:lnSpc>
            </a:pPr>
            <a:r>
              <a:rPr lang="en-US" sz="4000" dirty="0">
                <a:solidFill>
                  <a:srgbClr val="002060"/>
                </a:solidFill>
                <a:latin typeface="Times New Roman"/>
                <a:ea typeface="Times New Roman"/>
                <a:cs typeface="Times New Roman"/>
                <a:sym typeface="Times New Roman"/>
              </a:rPr>
              <a:t>Dr. </a:t>
            </a:r>
            <a:r>
              <a:rPr lang="en-US" sz="4000" dirty="0" err="1">
                <a:solidFill>
                  <a:srgbClr val="002060"/>
                </a:solidFill>
                <a:latin typeface="Times New Roman"/>
                <a:ea typeface="Times New Roman"/>
                <a:cs typeface="Times New Roman"/>
                <a:sym typeface="Times New Roman"/>
              </a:rPr>
              <a:t>Euis</a:t>
            </a:r>
            <a:r>
              <a:rPr lang="en-US" sz="4000" dirty="0">
                <a:solidFill>
                  <a:srgbClr val="002060"/>
                </a:solidFill>
                <a:latin typeface="Times New Roman"/>
                <a:ea typeface="Times New Roman"/>
                <a:cs typeface="Times New Roman"/>
                <a:sym typeface="Times New Roman"/>
              </a:rPr>
              <a:t> </a:t>
            </a:r>
            <a:r>
              <a:rPr lang="en-US" sz="4000" dirty="0" err="1">
                <a:solidFill>
                  <a:srgbClr val="002060"/>
                </a:solidFill>
                <a:latin typeface="Times New Roman"/>
                <a:ea typeface="Times New Roman"/>
                <a:cs typeface="Times New Roman"/>
                <a:sym typeface="Times New Roman"/>
              </a:rPr>
              <a:t>Kurniati</a:t>
            </a:r>
            <a:r>
              <a:rPr lang="en-US" sz="4000" dirty="0">
                <a:solidFill>
                  <a:srgbClr val="002060"/>
                </a:solidFill>
                <a:latin typeface="Times New Roman"/>
                <a:ea typeface="Times New Roman"/>
                <a:cs typeface="Times New Roman"/>
                <a:sym typeface="Times New Roman"/>
              </a:rPr>
              <a:t>, </a:t>
            </a:r>
            <a:r>
              <a:rPr lang="en-US" sz="4000" dirty="0" err="1">
                <a:solidFill>
                  <a:srgbClr val="002060"/>
                </a:solidFill>
                <a:latin typeface="Times New Roman"/>
                <a:ea typeface="Times New Roman"/>
                <a:cs typeface="Times New Roman"/>
                <a:sym typeface="Times New Roman"/>
              </a:rPr>
              <a:t>M.Pd</a:t>
            </a:r>
            <a:r>
              <a:rPr lang="en-US" sz="4000" dirty="0">
                <a:solidFill>
                  <a:schemeClr val="bg2"/>
                </a:solidFill>
                <a:latin typeface="Times New Roman"/>
                <a:ea typeface="Times New Roman"/>
                <a:cs typeface="Times New Roman"/>
                <a:sym typeface="Times New Roman"/>
              </a:rPr>
              <a:t>.</a:t>
            </a:r>
          </a:p>
        </p:txBody>
      </p:sp>
      <p:sp>
        <p:nvSpPr>
          <p:cNvPr id="13" name="TextBox 13"/>
          <p:cNvSpPr txBox="1"/>
          <p:nvPr/>
        </p:nvSpPr>
        <p:spPr>
          <a:xfrm>
            <a:off x="3667659" y="2289928"/>
            <a:ext cx="11533052" cy="3956050"/>
          </a:xfrm>
          <a:prstGeom prst="rect">
            <a:avLst/>
          </a:prstGeom>
        </p:spPr>
        <p:txBody>
          <a:bodyPr lIns="0" tIns="0" rIns="0" bIns="0" rtlCol="0" anchor="t">
            <a:spAutoFit/>
          </a:bodyPr>
          <a:lstStyle/>
          <a:p>
            <a:pPr algn="ctr">
              <a:lnSpc>
                <a:spcPts val="7699"/>
              </a:lnSpc>
            </a:pPr>
            <a:r>
              <a:rPr lang="en-US" sz="5499">
                <a:solidFill>
                  <a:srgbClr val="232323"/>
                </a:solidFill>
                <a:latin typeface="Times New Roman"/>
                <a:ea typeface="Times New Roman"/>
                <a:cs typeface="Times New Roman"/>
                <a:sym typeface="Times New Roman"/>
              </a:rPr>
              <a:t>Exploring the Role of Early Childhood Teachers in Implementing the STEAM Method in the Curriculum Merdeka</a:t>
            </a:r>
          </a:p>
        </p:txBody>
      </p:sp>
      <p:pic>
        <p:nvPicPr>
          <p:cNvPr id="15" name="Picture 14">
            <a:extLst>
              <a:ext uri="{FF2B5EF4-FFF2-40B4-BE49-F238E27FC236}">
                <a16:creationId xmlns:a16="http://schemas.microsoft.com/office/drawing/2014/main" id="{7B423D39-43E3-28E7-547E-C2D70AB04693}"/>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61455" y="182139"/>
            <a:ext cx="3355272" cy="1678016"/>
          </a:xfrm>
          <a:prstGeom prst="rect">
            <a:avLst/>
          </a:prstGeom>
        </p:spPr>
      </p:pic>
    </p:spTree>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7297" y="2960268"/>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sp>
        <p:nvSpPr>
          <p:cNvPr id="3" name="Freeform 3"/>
          <p:cNvSpPr/>
          <p:nvPr/>
        </p:nvSpPr>
        <p:spPr>
          <a:xfrm>
            <a:off x="12097895" y="4095996"/>
            <a:ext cx="5536433" cy="1356426"/>
          </a:xfrm>
          <a:custGeom>
            <a:avLst/>
            <a:gdLst/>
            <a:ahLst/>
            <a:cxnLst/>
            <a:rect l="l" t="t" r="r" b="b"/>
            <a:pathLst>
              <a:path w="5536433" h="1356426">
                <a:moveTo>
                  <a:pt x="0" y="0"/>
                </a:moveTo>
                <a:lnTo>
                  <a:pt x="5536433" y="0"/>
                </a:lnTo>
                <a:lnTo>
                  <a:pt x="5536433" y="1356427"/>
                </a:lnTo>
                <a:lnTo>
                  <a:pt x="0" y="135642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a:off x="12097895" y="2624228"/>
            <a:ext cx="5536433" cy="1356426"/>
          </a:xfrm>
          <a:custGeom>
            <a:avLst/>
            <a:gdLst/>
            <a:ahLst/>
            <a:cxnLst/>
            <a:rect l="l" t="t" r="r" b="b"/>
            <a:pathLst>
              <a:path w="5536433" h="1356426">
                <a:moveTo>
                  <a:pt x="0" y="0"/>
                </a:moveTo>
                <a:lnTo>
                  <a:pt x="5536433" y="0"/>
                </a:lnTo>
                <a:lnTo>
                  <a:pt x="5536433" y="1356426"/>
                </a:lnTo>
                <a:lnTo>
                  <a:pt x="0" y="135642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a:off x="12097895" y="5567765"/>
            <a:ext cx="5536433" cy="1356426"/>
          </a:xfrm>
          <a:custGeom>
            <a:avLst/>
            <a:gdLst/>
            <a:ahLst/>
            <a:cxnLst/>
            <a:rect l="l" t="t" r="r" b="b"/>
            <a:pathLst>
              <a:path w="5536433" h="1356426">
                <a:moveTo>
                  <a:pt x="0" y="0"/>
                </a:moveTo>
                <a:lnTo>
                  <a:pt x="5536433" y="0"/>
                </a:lnTo>
                <a:lnTo>
                  <a:pt x="5536433" y="1356426"/>
                </a:lnTo>
                <a:lnTo>
                  <a:pt x="0" y="135642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Freeform 6"/>
          <p:cNvSpPr/>
          <p:nvPr/>
        </p:nvSpPr>
        <p:spPr>
          <a:xfrm>
            <a:off x="2005652" y="1094110"/>
            <a:ext cx="14276697" cy="8098781"/>
          </a:xfrm>
          <a:custGeom>
            <a:avLst/>
            <a:gdLst/>
            <a:ahLst/>
            <a:cxnLst/>
            <a:rect l="l" t="t" r="r" b="b"/>
            <a:pathLst>
              <a:path w="14276697" h="8098781">
                <a:moveTo>
                  <a:pt x="0" y="0"/>
                </a:moveTo>
                <a:lnTo>
                  <a:pt x="14276696" y="0"/>
                </a:lnTo>
                <a:lnTo>
                  <a:pt x="14276696" y="8098780"/>
                </a:lnTo>
                <a:lnTo>
                  <a:pt x="0" y="809878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Freeform 7"/>
          <p:cNvSpPr/>
          <p:nvPr/>
        </p:nvSpPr>
        <p:spPr>
          <a:xfrm>
            <a:off x="15638474" y="6924191"/>
            <a:ext cx="2388072" cy="3350612"/>
          </a:xfrm>
          <a:custGeom>
            <a:avLst/>
            <a:gdLst/>
            <a:ahLst/>
            <a:cxnLst/>
            <a:rect l="l" t="t" r="r" b="b"/>
            <a:pathLst>
              <a:path w="2388072" h="3350612">
                <a:moveTo>
                  <a:pt x="0" y="0"/>
                </a:moveTo>
                <a:lnTo>
                  <a:pt x="2388073" y="0"/>
                </a:lnTo>
                <a:lnTo>
                  <a:pt x="2388073" y="3350612"/>
                </a:lnTo>
                <a:lnTo>
                  <a:pt x="0" y="335061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8" name="Freeform 8"/>
          <p:cNvSpPr/>
          <p:nvPr/>
        </p:nvSpPr>
        <p:spPr>
          <a:xfrm>
            <a:off x="-160184" y="3403082"/>
            <a:ext cx="2333177" cy="2624228"/>
          </a:xfrm>
          <a:custGeom>
            <a:avLst/>
            <a:gdLst/>
            <a:ahLst/>
            <a:cxnLst/>
            <a:rect l="l" t="t" r="r" b="b"/>
            <a:pathLst>
              <a:path w="2333177" h="2624228">
                <a:moveTo>
                  <a:pt x="0" y="0"/>
                </a:moveTo>
                <a:lnTo>
                  <a:pt x="2333177" y="0"/>
                </a:lnTo>
                <a:lnTo>
                  <a:pt x="2333177" y="2624228"/>
                </a:lnTo>
                <a:lnTo>
                  <a:pt x="0" y="262422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9" name="Freeform 9"/>
          <p:cNvSpPr/>
          <p:nvPr/>
        </p:nvSpPr>
        <p:spPr>
          <a:xfrm>
            <a:off x="0" y="7563256"/>
            <a:ext cx="2626811" cy="2711547"/>
          </a:xfrm>
          <a:custGeom>
            <a:avLst/>
            <a:gdLst/>
            <a:ahLst/>
            <a:cxnLst/>
            <a:rect l="l" t="t" r="r" b="b"/>
            <a:pathLst>
              <a:path w="2626811" h="2711547">
                <a:moveTo>
                  <a:pt x="0" y="0"/>
                </a:moveTo>
                <a:lnTo>
                  <a:pt x="2626811" y="0"/>
                </a:lnTo>
                <a:lnTo>
                  <a:pt x="2626811" y="2711547"/>
                </a:lnTo>
                <a:lnTo>
                  <a:pt x="0" y="2711547"/>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0" name="Freeform 10"/>
          <p:cNvSpPr/>
          <p:nvPr/>
        </p:nvSpPr>
        <p:spPr>
          <a:xfrm>
            <a:off x="15377021" y="-38787"/>
            <a:ext cx="2910979" cy="2310590"/>
          </a:xfrm>
          <a:custGeom>
            <a:avLst/>
            <a:gdLst/>
            <a:ahLst/>
            <a:cxnLst/>
            <a:rect l="l" t="t" r="r" b="b"/>
            <a:pathLst>
              <a:path w="2910979" h="2310590">
                <a:moveTo>
                  <a:pt x="0" y="0"/>
                </a:moveTo>
                <a:lnTo>
                  <a:pt x="2910979" y="0"/>
                </a:lnTo>
                <a:lnTo>
                  <a:pt x="2910979" y="2310590"/>
                </a:lnTo>
                <a:lnTo>
                  <a:pt x="0" y="231059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11" name="Freeform 11"/>
          <p:cNvSpPr/>
          <p:nvPr/>
        </p:nvSpPr>
        <p:spPr>
          <a:xfrm>
            <a:off x="6569315" y="328065"/>
            <a:ext cx="5149370" cy="1532090"/>
          </a:xfrm>
          <a:custGeom>
            <a:avLst/>
            <a:gdLst/>
            <a:ahLst/>
            <a:cxnLst/>
            <a:rect l="l" t="t" r="r" b="b"/>
            <a:pathLst>
              <a:path w="5149370" h="1532090">
                <a:moveTo>
                  <a:pt x="0" y="0"/>
                </a:moveTo>
                <a:lnTo>
                  <a:pt x="5149370" y="0"/>
                </a:lnTo>
                <a:lnTo>
                  <a:pt x="5149370" y="1532089"/>
                </a:lnTo>
                <a:lnTo>
                  <a:pt x="0" y="1532089"/>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12" name="TextBox 12"/>
          <p:cNvSpPr txBox="1"/>
          <p:nvPr/>
        </p:nvSpPr>
        <p:spPr>
          <a:xfrm>
            <a:off x="3945543" y="2429699"/>
            <a:ext cx="10396913" cy="2285497"/>
          </a:xfrm>
          <a:prstGeom prst="rect">
            <a:avLst/>
          </a:prstGeom>
        </p:spPr>
        <p:txBody>
          <a:bodyPr lIns="0" tIns="0" rIns="0" bIns="0" rtlCol="0" anchor="t">
            <a:spAutoFit/>
          </a:bodyPr>
          <a:lstStyle/>
          <a:p>
            <a:pPr algn="ctr">
              <a:lnSpc>
                <a:spcPts val="21685"/>
              </a:lnSpc>
            </a:pPr>
            <a:r>
              <a:rPr lang="en-US" sz="6600" dirty="0">
                <a:solidFill>
                  <a:srgbClr val="232323"/>
                </a:solidFill>
                <a:latin typeface="Times New Roman"/>
                <a:ea typeface="Times New Roman"/>
                <a:cs typeface="Times New Roman"/>
                <a:sym typeface="Times New Roman"/>
              </a:rPr>
              <a:t>T</a:t>
            </a:r>
            <a:r>
              <a:rPr lang="id-ID" sz="6600" dirty="0">
                <a:solidFill>
                  <a:srgbClr val="232323"/>
                </a:solidFill>
                <a:latin typeface="Times New Roman"/>
                <a:ea typeface="Times New Roman"/>
                <a:cs typeface="Times New Roman"/>
                <a:sym typeface="Times New Roman"/>
              </a:rPr>
              <a:t>HANK YOU </a:t>
            </a:r>
            <a:r>
              <a:rPr lang="id-ID" sz="6600" dirty="0">
                <a:solidFill>
                  <a:srgbClr val="232323"/>
                </a:solidFill>
                <a:latin typeface="Times New Roman"/>
                <a:ea typeface="Times New Roman"/>
                <a:cs typeface="Times New Roman"/>
                <a:sym typeface="Wingdings" panose="05000000000000000000" pitchFamily="2" charset="2"/>
              </a:rPr>
              <a:t></a:t>
            </a:r>
            <a:endParaRPr lang="en-US" sz="6600" dirty="0">
              <a:solidFill>
                <a:srgbClr val="232323"/>
              </a:solidFill>
              <a:latin typeface="Times New Roman"/>
              <a:ea typeface="Times New Roman"/>
              <a:cs typeface="Times New Roman"/>
              <a:sym typeface="Times New Roman"/>
            </a:endParaRPr>
          </a:p>
        </p:txBody>
      </p:sp>
      <p:pic>
        <p:nvPicPr>
          <p:cNvPr id="13" name="Picture 12">
            <a:extLst>
              <a:ext uri="{FF2B5EF4-FFF2-40B4-BE49-F238E27FC236}">
                <a16:creationId xmlns:a16="http://schemas.microsoft.com/office/drawing/2014/main" id="{1DD95AFD-1D90-701F-137A-662F74AC2317}"/>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61455" y="182139"/>
            <a:ext cx="2176945" cy="108871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255270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sp>
        <p:nvSpPr>
          <p:cNvPr id="3" name="Freeform 3"/>
          <p:cNvSpPr/>
          <p:nvPr/>
        </p:nvSpPr>
        <p:spPr>
          <a:xfrm>
            <a:off x="2005651" y="1978613"/>
            <a:ext cx="14276697" cy="8098781"/>
          </a:xfrm>
          <a:custGeom>
            <a:avLst/>
            <a:gdLst/>
            <a:ahLst/>
            <a:cxnLst/>
            <a:rect l="l" t="t" r="r" b="b"/>
            <a:pathLst>
              <a:path w="14276697" h="8098781">
                <a:moveTo>
                  <a:pt x="0" y="0"/>
                </a:moveTo>
                <a:lnTo>
                  <a:pt x="14276696" y="0"/>
                </a:lnTo>
                <a:lnTo>
                  <a:pt x="14276696" y="8098781"/>
                </a:lnTo>
                <a:lnTo>
                  <a:pt x="0" y="809878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TextBox 4"/>
          <p:cNvSpPr txBox="1"/>
          <p:nvPr/>
        </p:nvSpPr>
        <p:spPr>
          <a:xfrm>
            <a:off x="3920582" y="1893885"/>
            <a:ext cx="10446834" cy="3046724"/>
          </a:xfrm>
          <a:prstGeom prst="rect">
            <a:avLst/>
          </a:prstGeom>
        </p:spPr>
        <p:txBody>
          <a:bodyPr lIns="0" tIns="0" rIns="0" bIns="0" rtlCol="0" anchor="t">
            <a:spAutoFit/>
          </a:bodyPr>
          <a:lstStyle/>
          <a:p>
            <a:pPr algn="ctr">
              <a:lnSpc>
                <a:spcPts val="11620"/>
              </a:lnSpc>
            </a:pPr>
            <a:r>
              <a:rPr lang="en-US" sz="8300" dirty="0">
                <a:solidFill>
                  <a:srgbClr val="232323"/>
                </a:solidFill>
                <a:latin typeface="Times New Roman"/>
                <a:ea typeface="Times New Roman"/>
                <a:cs typeface="Times New Roman"/>
                <a:sym typeface="Times New Roman"/>
              </a:rPr>
              <a:t>Background of Research</a:t>
            </a:r>
          </a:p>
        </p:txBody>
      </p:sp>
      <p:sp>
        <p:nvSpPr>
          <p:cNvPr id="6" name="Rectangle 1">
            <a:extLst>
              <a:ext uri="{FF2B5EF4-FFF2-40B4-BE49-F238E27FC236}">
                <a16:creationId xmlns:a16="http://schemas.microsoft.com/office/drawing/2014/main" id="{C1CE8F8B-CC0B-9238-2FD8-2D2F9F17A8FB}"/>
              </a:ext>
            </a:extLst>
          </p:cNvPr>
          <p:cNvSpPr>
            <a:spLocks noChangeArrowheads="1"/>
          </p:cNvSpPr>
          <p:nvPr/>
        </p:nvSpPr>
        <p:spPr bwMode="auto">
          <a:xfrm>
            <a:off x="3276600" y="3619500"/>
            <a:ext cx="12573000" cy="433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Importance of Early Childhood Education (ECE)</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Relevance of STEAM in ECE</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Challenges in Implementation</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Research Focus</a:t>
            </a:r>
            <a:endParaRPr kumimoji="0" lang="id-ID"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algn="just" eaLnBrk="0" fontAlgn="base" hangingPunct="0">
              <a:spcBef>
                <a:spcPct val="0"/>
              </a:spcBef>
              <a:spcAft>
                <a:spcPct val="0"/>
              </a:spcAft>
            </a:pPr>
            <a:r>
              <a:rPr lang="en-ID" sz="1800" b="0" dirty="0">
                <a:effectLst/>
                <a:latin typeface="Cambria" panose="02040503050406030204" pitchFamily="18" charset="0"/>
                <a:ea typeface="Calibri" panose="020F0502020204030204" pitchFamily="34" charset="0"/>
                <a:cs typeface="Arial" panose="020B0604020202020204" pitchFamily="34" charset="0"/>
              </a:rPr>
              <a:t>The research </a:t>
            </a:r>
            <a:r>
              <a:rPr lang="id-ID" sz="1800" b="0" dirty="0">
                <a:effectLst/>
                <a:latin typeface="Cambria" panose="02040503050406030204" pitchFamily="18" charset="0"/>
                <a:ea typeface="Calibri" panose="020F0502020204030204" pitchFamily="34" charset="0"/>
                <a:cs typeface="Arial" panose="020B0604020202020204" pitchFamily="34" charset="0"/>
              </a:rPr>
              <a:t>[11] </a:t>
            </a:r>
            <a:r>
              <a:rPr lang="en-ID" sz="1800" b="0" dirty="0">
                <a:effectLst/>
                <a:latin typeface="Cambria" panose="02040503050406030204" pitchFamily="18" charset="0"/>
                <a:ea typeface="Calibri" panose="020F0502020204030204" pitchFamily="34" charset="0"/>
                <a:cs typeface="Arial" panose="020B0604020202020204" pitchFamily="34" charset="0"/>
              </a:rPr>
              <a:t>discusses STEAM-based learning that involves science, technology, engineering, arts, and mathematics, as well as its impact on children's cognitive development through exploratory activities and creative problem-solving</a:t>
            </a:r>
            <a:r>
              <a:rPr lang="id-ID" sz="1800" b="0" dirty="0">
                <a:effectLst/>
                <a:latin typeface="Cambria" panose="02040503050406030204" pitchFamily="18" charset="0"/>
                <a:ea typeface="Calibri" panose="020F0502020204030204" pitchFamily="34" charset="0"/>
                <a:cs typeface="Arial" panose="020B0604020202020204" pitchFamily="34" charset="0"/>
              </a:rPr>
              <a:t>. The research [12] </a:t>
            </a:r>
            <a:r>
              <a:rPr lang="en-ID" sz="1800" b="0" dirty="0" err="1">
                <a:effectLst/>
                <a:latin typeface="Cambria" panose="02040503050406030204" pitchFamily="18" charset="0"/>
                <a:ea typeface="Calibri" panose="020F0502020204030204" pitchFamily="34" charset="0"/>
                <a:cs typeface="Arial" panose="020B0604020202020204" pitchFamily="34" charset="0"/>
              </a:rPr>
              <a:t>analyzes</a:t>
            </a:r>
            <a:r>
              <a:rPr lang="en-ID" sz="1800" b="0" dirty="0">
                <a:effectLst/>
                <a:latin typeface="Cambria" panose="02040503050406030204" pitchFamily="18" charset="0"/>
                <a:ea typeface="Calibri" panose="020F0502020204030204" pitchFamily="34" charset="0"/>
                <a:cs typeface="Arial" panose="020B0604020202020204" pitchFamily="34" charset="0"/>
              </a:rPr>
              <a:t> social environment learning based on STEAM in early childhood, exploring how this integrative approach enhances children's understanding of social interactions through science, technology, engineering, arts, and mathematics. </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5" name="Picture 4">
            <a:extLst>
              <a:ext uri="{FF2B5EF4-FFF2-40B4-BE49-F238E27FC236}">
                <a16:creationId xmlns:a16="http://schemas.microsoft.com/office/drawing/2014/main" id="{75A46F88-44B4-5049-8560-BD5D866D4F6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1455" y="182139"/>
            <a:ext cx="3355272" cy="16780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sp>
        <p:nvSpPr>
          <p:cNvPr id="3" name="Freeform 3"/>
          <p:cNvSpPr/>
          <p:nvPr/>
        </p:nvSpPr>
        <p:spPr>
          <a:xfrm>
            <a:off x="1134604" y="3629011"/>
            <a:ext cx="4810022" cy="2728594"/>
          </a:xfrm>
          <a:custGeom>
            <a:avLst/>
            <a:gdLst/>
            <a:ahLst/>
            <a:cxnLst/>
            <a:rect l="l" t="t" r="r" b="b"/>
            <a:pathLst>
              <a:path w="4810022" h="2728594">
                <a:moveTo>
                  <a:pt x="0" y="0"/>
                </a:moveTo>
                <a:lnTo>
                  <a:pt x="4810022" y="0"/>
                </a:lnTo>
                <a:lnTo>
                  <a:pt x="4810022" y="2728594"/>
                </a:lnTo>
                <a:lnTo>
                  <a:pt x="0" y="27285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a:off x="12343374" y="3298546"/>
            <a:ext cx="5140799" cy="2916235"/>
          </a:xfrm>
          <a:custGeom>
            <a:avLst/>
            <a:gdLst/>
            <a:ahLst/>
            <a:cxnLst/>
            <a:rect l="l" t="t" r="r" b="b"/>
            <a:pathLst>
              <a:path w="5140799" h="2916235">
                <a:moveTo>
                  <a:pt x="0" y="0"/>
                </a:moveTo>
                <a:lnTo>
                  <a:pt x="5140799" y="0"/>
                </a:lnTo>
                <a:lnTo>
                  <a:pt x="5140799" y="2916235"/>
                </a:lnTo>
                <a:lnTo>
                  <a:pt x="0" y="291623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a:off x="5788045" y="1028700"/>
            <a:ext cx="6711909" cy="2269846"/>
          </a:xfrm>
          <a:custGeom>
            <a:avLst/>
            <a:gdLst/>
            <a:ahLst/>
            <a:cxnLst/>
            <a:rect l="l" t="t" r="r" b="b"/>
            <a:pathLst>
              <a:path w="6711909" h="2269846">
                <a:moveTo>
                  <a:pt x="0" y="0"/>
                </a:moveTo>
                <a:lnTo>
                  <a:pt x="6711910" y="0"/>
                </a:lnTo>
                <a:lnTo>
                  <a:pt x="6711910" y="2269846"/>
                </a:lnTo>
                <a:lnTo>
                  <a:pt x="0" y="226984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6" name="TextBox 6"/>
          <p:cNvSpPr txBox="1"/>
          <p:nvPr/>
        </p:nvSpPr>
        <p:spPr>
          <a:xfrm>
            <a:off x="2124493" y="4509560"/>
            <a:ext cx="3205264" cy="872246"/>
          </a:xfrm>
          <a:prstGeom prst="rect">
            <a:avLst/>
          </a:prstGeom>
        </p:spPr>
        <p:txBody>
          <a:bodyPr lIns="0" tIns="0" rIns="0" bIns="0" rtlCol="0" anchor="t">
            <a:spAutoFit/>
          </a:bodyPr>
          <a:lstStyle/>
          <a:p>
            <a:pPr algn="l">
              <a:lnSpc>
                <a:spcPts val="3373"/>
              </a:lnSpc>
            </a:pPr>
            <a:r>
              <a:rPr lang="en-US" sz="2800" dirty="0">
                <a:solidFill>
                  <a:srgbClr val="232323"/>
                </a:solidFill>
                <a:latin typeface="Times New Roman"/>
                <a:ea typeface="Times New Roman"/>
                <a:cs typeface="Times New Roman"/>
                <a:sym typeface="Times New Roman"/>
              </a:rPr>
              <a:t>Qualitative </a:t>
            </a:r>
          </a:p>
          <a:p>
            <a:pPr marL="0" lvl="0" indent="0" algn="l">
              <a:lnSpc>
                <a:spcPts val="3373"/>
              </a:lnSpc>
              <a:spcBef>
                <a:spcPct val="0"/>
              </a:spcBef>
            </a:pPr>
            <a:r>
              <a:rPr lang="en-US" sz="2800" dirty="0">
                <a:solidFill>
                  <a:srgbClr val="232323"/>
                </a:solidFill>
                <a:latin typeface="Times New Roman"/>
                <a:ea typeface="Times New Roman"/>
                <a:cs typeface="Times New Roman"/>
                <a:sym typeface="Times New Roman"/>
              </a:rPr>
              <a:t>(case study design)</a:t>
            </a:r>
          </a:p>
        </p:txBody>
      </p:sp>
      <p:sp>
        <p:nvSpPr>
          <p:cNvPr id="7" name="TextBox 7"/>
          <p:cNvSpPr txBox="1"/>
          <p:nvPr/>
        </p:nvSpPr>
        <p:spPr>
          <a:xfrm>
            <a:off x="13308607" y="4181282"/>
            <a:ext cx="3950693" cy="1384995"/>
          </a:xfrm>
          <a:prstGeom prst="rect">
            <a:avLst/>
          </a:prstGeom>
        </p:spPr>
        <p:txBody>
          <a:bodyPr lIns="0" tIns="0" rIns="0" bIns="0" rtlCol="0" anchor="t">
            <a:spAutoFit/>
          </a:bodyPr>
          <a:lstStyle/>
          <a:p>
            <a:pPr marL="0" lvl="0" indent="0" algn="just">
              <a:lnSpc>
                <a:spcPts val="2722"/>
              </a:lnSpc>
              <a:spcBef>
                <a:spcPct val="0"/>
              </a:spcBef>
            </a:pPr>
            <a:r>
              <a:rPr lang="en-US" sz="2800" dirty="0">
                <a:solidFill>
                  <a:srgbClr val="232323"/>
                </a:solidFill>
                <a:latin typeface="Times New Roman"/>
                <a:ea typeface="Times New Roman"/>
                <a:cs typeface="Times New Roman"/>
                <a:sym typeface="Times New Roman"/>
              </a:rPr>
              <a:t>Two experienced early childhood education teachers who have implemented STEAM</a:t>
            </a:r>
          </a:p>
        </p:txBody>
      </p:sp>
      <p:sp>
        <p:nvSpPr>
          <p:cNvPr id="8" name="TextBox 8"/>
          <p:cNvSpPr txBox="1"/>
          <p:nvPr/>
        </p:nvSpPr>
        <p:spPr>
          <a:xfrm>
            <a:off x="5944626" y="1507982"/>
            <a:ext cx="6398747" cy="969347"/>
          </a:xfrm>
          <a:prstGeom prst="rect">
            <a:avLst/>
          </a:prstGeom>
        </p:spPr>
        <p:txBody>
          <a:bodyPr lIns="0" tIns="0" rIns="0" bIns="0" rtlCol="0" anchor="t">
            <a:spAutoFit/>
          </a:bodyPr>
          <a:lstStyle/>
          <a:p>
            <a:pPr algn="ctr">
              <a:lnSpc>
                <a:spcPts val="7117"/>
              </a:lnSpc>
            </a:pPr>
            <a:r>
              <a:rPr lang="en-US" sz="5083" dirty="0">
                <a:solidFill>
                  <a:srgbClr val="232323"/>
                </a:solidFill>
                <a:latin typeface="Times New Roman"/>
                <a:ea typeface="Times New Roman"/>
                <a:cs typeface="Times New Roman"/>
                <a:sym typeface="Times New Roman"/>
              </a:rPr>
              <a:t>Methods</a:t>
            </a:r>
          </a:p>
        </p:txBody>
      </p:sp>
      <p:sp>
        <p:nvSpPr>
          <p:cNvPr id="9" name="Freeform 9"/>
          <p:cNvSpPr/>
          <p:nvPr/>
        </p:nvSpPr>
        <p:spPr>
          <a:xfrm>
            <a:off x="2505781" y="6695438"/>
            <a:ext cx="4810022" cy="2728594"/>
          </a:xfrm>
          <a:custGeom>
            <a:avLst/>
            <a:gdLst/>
            <a:ahLst/>
            <a:cxnLst/>
            <a:rect l="l" t="t" r="r" b="b"/>
            <a:pathLst>
              <a:path w="4810022" h="2728594">
                <a:moveTo>
                  <a:pt x="0" y="0"/>
                </a:moveTo>
                <a:lnTo>
                  <a:pt x="4810022" y="0"/>
                </a:lnTo>
                <a:lnTo>
                  <a:pt x="4810022" y="2728594"/>
                </a:lnTo>
                <a:lnTo>
                  <a:pt x="0" y="27285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0" name="TextBox 10"/>
          <p:cNvSpPr txBox="1"/>
          <p:nvPr/>
        </p:nvSpPr>
        <p:spPr>
          <a:xfrm>
            <a:off x="3539615" y="7557755"/>
            <a:ext cx="3205264" cy="914481"/>
          </a:xfrm>
          <a:prstGeom prst="rect">
            <a:avLst/>
          </a:prstGeom>
        </p:spPr>
        <p:txBody>
          <a:bodyPr lIns="0" tIns="0" rIns="0" bIns="0" rtlCol="0" anchor="t">
            <a:spAutoFit/>
          </a:bodyPr>
          <a:lstStyle/>
          <a:p>
            <a:pPr marL="0" lvl="0" indent="0" algn="l">
              <a:lnSpc>
                <a:spcPts val="3653"/>
              </a:lnSpc>
              <a:spcBef>
                <a:spcPct val="0"/>
              </a:spcBef>
            </a:pPr>
            <a:r>
              <a:rPr lang="en-US" sz="2800" dirty="0">
                <a:solidFill>
                  <a:srgbClr val="232323"/>
                </a:solidFill>
                <a:latin typeface="Times New Roman"/>
                <a:ea typeface="Times New Roman"/>
                <a:cs typeface="Times New Roman"/>
                <a:sym typeface="Times New Roman"/>
              </a:rPr>
              <a:t>Data were collected through interviews</a:t>
            </a:r>
          </a:p>
        </p:txBody>
      </p:sp>
      <p:sp>
        <p:nvSpPr>
          <p:cNvPr id="11" name="Freeform 11"/>
          <p:cNvSpPr/>
          <p:nvPr/>
        </p:nvSpPr>
        <p:spPr>
          <a:xfrm>
            <a:off x="8508595" y="6695438"/>
            <a:ext cx="5235271" cy="2969827"/>
          </a:xfrm>
          <a:custGeom>
            <a:avLst/>
            <a:gdLst/>
            <a:ahLst/>
            <a:cxnLst/>
            <a:rect l="l" t="t" r="r" b="b"/>
            <a:pathLst>
              <a:path w="5235271" h="2969827">
                <a:moveTo>
                  <a:pt x="0" y="0"/>
                </a:moveTo>
                <a:lnTo>
                  <a:pt x="5235271" y="0"/>
                </a:lnTo>
                <a:lnTo>
                  <a:pt x="5235271" y="2969827"/>
                </a:lnTo>
                <a:lnTo>
                  <a:pt x="0" y="296982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2" name="TextBox 12"/>
          <p:cNvSpPr txBox="1"/>
          <p:nvPr/>
        </p:nvSpPr>
        <p:spPr>
          <a:xfrm>
            <a:off x="9614002" y="7714163"/>
            <a:ext cx="3467661" cy="1231106"/>
          </a:xfrm>
          <a:prstGeom prst="rect">
            <a:avLst/>
          </a:prstGeom>
        </p:spPr>
        <p:txBody>
          <a:bodyPr lIns="0" tIns="0" rIns="0" bIns="0" rtlCol="0" anchor="t">
            <a:spAutoFit/>
          </a:bodyPr>
          <a:lstStyle/>
          <a:p>
            <a:pPr marL="0" lvl="0" indent="0" algn="just">
              <a:lnSpc>
                <a:spcPts val="3209"/>
              </a:lnSpc>
              <a:spcBef>
                <a:spcPct val="0"/>
              </a:spcBef>
            </a:pPr>
            <a:r>
              <a:rPr lang="en-US" sz="2800" dirty="0">
                <a:solidFill>
                  <a:srgbClr val="232323"/>
                </a:solidFill>
                <a:latin typeface="Times New Roman"/>
                <a:ea typeface="Times New Roman"/>
                <a:cs typeface="Times New Roman"/>
                <a:sym typeface="Times New Roman"/>
              </a:rPr>
              <a:t>The data analysis technique used is thematic analysis</a:t>
            </a:r>
          </a:p>
        </p:txBody>
      </p:sp>
      <p:pic>
        <p:nvPicPr>
          <p:cNvPr id="13" name="Picture 12">
            <a:extLst>
              <a:ext uri="{FF2B5EF4-FFF2-40B4-BE49-F238E27FC236}">
                <a16:creationId xmlns:a16="http://schemas.microsoft.com/office/drawing/2014/main" id="{97799563-A5B3-5D11-3DC0-588F3E855A7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1455" y="182139"/>
            <a:ext cx="3355272" cy="1678016"/>
          </a:xfrm>
          <a:prstGeom prst="rect">
            <a:avLst/>
          </a:prstGeom>
        </p:spPr>
      </p:pic>
    </p:spTree>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4300" y="2351177"/>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sp>
        <p:nvSpPr>
          <p:cNvPr id="3" name="Freeform 3"/>
          <p:cNvSpPr/>
          <p:nvPr/>
        </p:nvSpPr>
        <p:spPr>
          <a:xfrm>
            <a:off x="1676400" y="1790700"/>
            <a:ext cx="14507308" cy="8229600"/>
          </a:xfrm>
          <a:custGeom>
            <a:avLst/>
            <a:gdLst/>
            <a:ahLst/>
            <a:cxnLst/>
            <a:rect l="l" t="t" r="r" b="b"/>
            <a:pathLst>
              <a:path w="14507308" h="8229600">
                <a:moveTo>
                  <a:pt x="0" y="0"/>
                </a:moveTo>
                <a:lnTo>
                  <a:pt x="14507307" y="0"/>
                </a:lnTo>
                <a:lnTo>
                  <a:pt x="14507307" y="8229600"/>
                </a:lnTo>
                <a:lnTo>
                  <a:pt x="0" y="82296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TextBox 5"/>
          <p:cNvSpPr txBox="1"/>
          <p:nvPr/>
        </p:nvSpPr>
        <p:spPr>
          <a:xfrm>
            <a:off x="3920583" y="2005131"/>
            <a:ext cx="10446834" cy="2318776"/>
          </a:xfrm>
          <a:prstGeom prst="rect">
            <a:avLst/>
          </a:prstGeom>
        </p:spPr>
        <p:txBody>
          <a:bodyPr lIns="0" tIns="0" rIns="0" bIns="0" rtlCol="0" anchor="t">
            <a:spAutoFit/>
          </a:bodyPr>
          <a:lstStyle/>
          <a:p>
            <a:pPr algn="ctr">
              <a:lnSpc>
                <a:spcPts val="6160"/>
              </a:lnSpc>
            </a:pPr>
            <a:r>
              <a:rPr lang="en-US" sz="4400" dirty="0">
                <a:solidFill>
                  <a:srgbClr val="232323"/>
                </a:solidFill>
                <a:latin typeface="Times New Roman"/>
                <a:ea typeface="Times New Roman"/>
                <a:cs typeface="Times New Roman"/>
                <a:sym typeface="Times New Roman"/>
              </a:rPr>
              <a:t>Understanding of ECE Teachers about the Concept of STEAM in the Merdeka Curriculum</a:t>
            </a:r>
          </a:p>
        </p:txBody>
      </p:sp>
      <p:sp>
        <p:nvSpPr>
          <p:cNvPr id="11" name="Rectangle 10">
            <a:extLst>
              <a:ext uri="{FF2B5EF4-FFF2-40B4-BE49-F238E27FC236}">
                <a16:creationId xmlns:a16="http://schemas.microsoft.com/office/drawing/2014/main" id="{D28E74C5-B49A-1364-1EFB-4217ADDF3388}"/>
              </a:ext>
            </a:extLst>
          </p:cNvPr>
          <p:cNvSpPr/>
          <p:nvPr/>
        </p:nvSpPr>
        <p:spPr>
          <a:xfrm>
            <a:off x="3581400" y="4305300"/>
            <a:ext cx="11353800" cy="4191000"/>
          </a:xfrm>
          <a:prstGeom prst="rect">
            <a:avLst/>
          </a:prstGeom>
          <a:noFill/>
          <a:ln>
            <a:noFill/>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STEAM in the Merdeka Curriculum</a:t>
            </a:r>
            <a:endParaRPr kumimoji="0" lang="en-US" altLang="en-US" sz="24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Encourages holistic, child-centered, and contextual learning.</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Integrates Science, Technology, Engineering, Arts, and Mathematics, rather than teaching them separately.</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Purpose of STEAM</a:t>
            </a:r>
            <a:endParaRPr kumimoji="0" lang="en-US" altLang="en-US" sz="24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Fosters critical and creative thinking.</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Connects learning to everyday life, promoting problem-solving and innovation skills in children.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Role of ECE Teachers</a:t>
            </a:r>
            <a:endParaRPr kumimoji="0" lang="en-US" altLang="en-US" sz="24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Apply STEAM by connecting materials to real-life contexts.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Ensure engaging, challenging activities to deepen thinking and exploration.</a:t>
            </a:r>
          </a:p>
          <a:p>
            <a:pPr algn="ctr"/>
            <a:r>
              <a:rPr lang="id-ID" sz="2400" dirty="0">
                <a:latin typeface="Times New Roman" panose="02020603050405020304" pitchFamily="18" charset="0"/>
                <a:cs typeface="Times New Roman" panose="02020603050405020304" pitchFamily="18" charset="0"/>
              </a:rPr>
              <a:t>K</a:t>
            </a:r>
            <a:endParaRPr lang="en-ID" sz="24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2F1F64D5-5459-7BBA-CB82-186694891E0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1455" y="182139"/>
            <a:ext cx="3355272" cy="167801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sp>
        <p:nvSpPr>
          <p:cNvPr id="3" name="Freeform 3"/>
          <p:cNvSpPr/>
          <p:nvPr/>
        </p:nvSpPr>
        <p:spPr>
          <a:xfrm>
            <a:off x="1394111" y="1174168"/>
            <a:ext cx="15499778" cy="8031703"/>
          </a:xfrm>
          <a:custGeom>
            <a:avLst/>
            <a:gdLst/>
            <a:ahLst/>
            <a:cxnLst/>
            <a:rect l="l" t="t" r="r" b="b"/>
            <a:pathLst>
              <a:path w="15499778" h="8031703">
                <a:moveTo>
                  <a:pt x="0" y="0"/>
                </a:moveTo>
                <a:lnTo>
                  <a:pt x="15499778" y="0"/>
                </a:lnTo>
                <a:lnTo>
                  <a:pt x="15499778" y="8031703"/>
                </a:lnTo>
                <a:lnTo>
                  <a:pt x="0" y="803170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TextBox 4"/>
          <p:cNvSpPr txBox="1"/>
          <p:nvPr/>
        </p:nvSpPr>
        <p:spPr>
          <a:xfrm>
            <a:off x="3721759" y="1590340"/>
            <a:ext cx="10446834" cy="1579874"/>
          </a:xfrm>
          <a:prstGeom prst="rect">
            <a:avLst/>
          </a:prstGeom>
        </p:spPr>
        <p:txBody>
          <a:bodyPr lIns="0" tIns="0" rIns="0" bIns="0" rtlCol="0" anchor="t">
            <a:spAutoFit/>
          </a:bodyPr>
          <a:lstStyle/>
          <a:p>
            <a:pPr algn="ctr">
              <a:lnSpc>
                <a:spcPts val="11620"/>
              </a:lnSpc>
            </a:pPr>
            <a:r>
              <a:rPr lang="en-US" sz="8300">
                <a:solidFill>
                  <a:srgbClr val="232323"/>
                </a:solidFill>
                <a:latin typeface="Times New Roman"/>
                <a:ea typeface="Times New Roman"/>
                <a:cs typeface="Times New Roman"/>
                <a:sym typeface="Times New Roman"/>
              </a:rPr>
              <a:t>Penjelasan</a:t>
            </a:r>
          </a:p>
        </p:txBody>
      </p:sp>
      <p:sp>
        <p:nvSpPr>
          <p:cNvPr id="5" name="TextBox 5"/>
          <p:cNvSpPr txBox="1"/>
          <p:nvPr/>
        </p:nvSpPr>
        <p:spPr>
          <a:xfrm>
            <a:off x="2435726" y="3329283"/>
            <a:ext cx="13979541" cy="4697765"/>
          </a:xfrm>
          <a:prstGeom prst="rect">
            <a:avLst/>
          </a:prstGeom>
        </p:spPr>
        <p:txBody>
          <a:bodyPr lIns="0" tIns="0" rIns="0" bIns="0" rtlCol="0" anchor="t">
            <a:spAutoFit/>
          </a:bodyPr>
          <a:lstStyle/>
          <a:p>
            <a:pPr marL="0" lvl="0" indent="0" algn="l">
              <a:lnSpc>
                <a:spcPts val="4618"/>
              </a:lnSpc>
              <a:spcBef>
                <a:spcPct val="0"/>
              </a:spcBef>
            </a:pPr>
            <a:r>
              <a:rPr lang="en-US" sz="3298">
                <a:solidFill>
                  <a:srgbClr val="232323"/>
                </a:solidFill>
                <a:latin typeface="Times New Roman"/>
                <a:ea typeface="Times New Roman"/>
                <a:cs typeface="Times New Roman"/>
                <a:sym typeface="Times New Roman"/>
              </a:rPr>
              <a:t>Lorem ipsum dolor sit amet, consectetur adipiscing elit. Quisque non elit mauris. Cras euismod, metus ac finibus finibus, felis dui suscipit purus, a maximus leo ligula at dolor. Morbi et malesuada purus. Phasellus a lacus sit amet urna tempor sollicitudin. Cras pretium tempor elit blandit egestas. Donec sed dignissim augue. Suspendisse ac vulputate leo. Cras aliquet nunc ac velit cursus viverra. In hac habitasse platea dictumst. Nam tortor urna, semper ac nulla id, porttitor semper felis. Phasellus blandit eros viverra, ultricies nibh nec, viverra ipsum. Ut nec gravida massa, eu convallis est.</a:t>
            </a:r>
          </a:p>
        </p:txBody>
      </p:sp>
      <p:sp>
        <p:nvSpPr>
          <p:cNvPr id="6" name="Freeform 6"/>
          <p:cNvSpPr/>
          <p:nvPr/>
        </p:nvSpPr>
        <p:spPr>
          <a:xfrm>
            <a:off x="1546511" y="1326568"/>
            <a:ext cx="15499778" cy="8031703"/>
          </a:xfrm>
          <a:custGeom>
            <a:avLst/>
            <a:gdLst/>
            <a:ahLst/>
            <a:cxnLst/>
            <a:rect l="l" t="t" r="r" b="b"/>
            <a:pathLst>
              <a:path w="15499778" h="8031703">
                <a:moveTo>
                  <a:pt x="0" y="0"/>
                </a:moveTo>
                <a:lnTo>
                  <a:pt x="15499778" y="0"/>
                </a:lnTo>
                <a:lnTo>
                  <a:pt x="15499778" y="8031703"/>
                </a:lnTo>
                <a:lnTo>
                  <a:pt x="0" y="803170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TextBox 8"/>
          <p:cNvSpPr txBox="1"/>
          <p:nvPr/>
        </p:nvSpPr>
        <p:spPr>
          <a:xfrm>
            <a:off x="3436269" y="2117096"/>
            <a:ext cx="11978453" cy="1402435"/>
          </a:xfrm>
          <a:prstGeom prst="rect">
            <a:avLst/>
          </a:prstGeom>
        </p:spPr>
        <p:txBody>
          <a:bodyPr lIns="0" tIns="0" rIns="0" bIns="0" rtlCol="0" anchor="t">
            <a:spAutoFit/>
          </a:bodyPr>
          <a:lstStyle/>
          <a:p>
            <a:pPr algn="just">
              <a:lnSpc>
                <a:spcPts val="5740"/>
              </a:lnSpc>
            </a:pPr>
            <a:r>
              <a:rPr lang="en-US" sz="4100" dirty="0">
                <a:solidFill>
                  <a:srgbClr val="232323"/>
                </a:solidFill>
                <a:latin typeface="Times New Roman"/>
                <a:ea typeface="Times New Roman"/>
                <a:cs typeface="Times New Roman"/>
                <a:sym typeface="Times New Roman"/>
              </a:rPr>
              <a:t>Teacher Strategies in Implementing STEAM in ECE Classes</a:t>
            </a:r>
          </a:p>
        </p:txBody>
      </p:sp>
      <p:sp>
        <p:nvSpPr>
          <p:cNvPr id="10" name="Rectangle 2">
            <a:extLst>
              <a:ext uri="{FF2B5EF4-FFF2-40B4-BE49-F238E27FC236}">
                <a16:creationId xmlns:a16="http://schemas.microsoft.com/office/drawing/2014/main" id="{C26F8FE8-17DA-E9B3-51C2-EF56A6F73684}"/>
              </a:ext>
            </a:extLst>
          </p:cNvPr>
          <p:cNvSpPr>
            <a:spLocks noChangeArrowheads="1"/>
          </p:cNvSpPr>
          <p:nvPr/>
        </p:nvSpPr>
        <p:spPr bwMode="auto">
          <a:xfrm>
            <a:off x="3436270" y="3854322"/>
            <a:ext cx="1056411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R="0" lvl="0" algn="just" defTabSz="914400" rtl="0" eaLnBrk="0" fontAlgn="base" latinLnBrk="0" hangingPunct="0">
              <a:lnSpc>
                <a:spcPct val="100000"/>
              </a:lnSpc>
              <a:spcBef>
                <a:spcPct val="0"/>
              </a:spcBef>
              <a:spcAft>
                <a:spcPct val="0"/>
              </a:spcAft>
              <a:buClrTx/>
              <a:buSzTx/>
              <a:tabLst/>
            </a:pPr>
            <a:r>
              <a:rPr kumimoji="0" lang="id-ID" alt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 </a:t>
            </a:r>
            <a:r>
              <a:rPr kumimoji="0" lang="en-US" alt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Project-Based Learning (PBL):</a:t>
            </a: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Engages children in real-world activities, connecting theory and practice.</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Encourages critical and creative thinking through problem-solving ([21], [22]).</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Example Activities: Building simple models, conducting small science experiments.</a:t>
            </a:r>
          </a:p>
          <a:p>
            <a:pPr marR="0" lvl="0" algn="just" defTabSz="914400" rtl="0" eaLnBrk="0" fontAlgn="base" latinLnBrk="0" hangingPunct="0">
              <a:lnSpc>
                <a:spcPct val="100000"/>
              </a:lnSpc>
              <a:spcBef>
                <a:spcPct val="0"/>
              </a:spcBef>
              <a:spcAft>
                <a:spcPct val="0"/>
              </a:spcAft>
              <a:buClrTx/>
              <a:buSzTx/>
              <a:tabLst/>
            </a:pPr>
            <a:r>
              <a:rPr kumimoji="0" lang="id-ID" alt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 </a:t>
            </a:r>
            <a:r>
              <a:rPr kumimoji="0" lang="en-US" alt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Collaborative Approach:</a:t>
            </a: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Emphasizes teamwork, idea-sharing, and peer learning ([10]).</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Teachers organize children in small groups for projects, like creating art from recycled materials.</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Develops communication, empathy, and teamwork skills.</a:t>
            </a:r>
          </a:p>
          <a:p>
            <a:pPr marL="0" marR="0" lvl="0" indent="0" algn="just" defTabSz="914400" rtl="0" eaLnBrk="0" fontAlgn="base" latinLnBrk="0" hangingPunct="0">
              <a:lnSpc>
                <a:spcPct val="100000"/>
              </a:lnSpc>
              <a:spcBef>
                <a:spcPct val="0"/>
              </a:spcBef>
              <a:spcAft>
                <a:spcPct val="0"/>
              </a:spcAft>
              <a:buClrTx/>
              <a:buSzTx/>
              <a:tabLst/>
            </a:pPr>
            <a:r>
              <a:rPr kumimoji="0" lang="id-ID" alt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3. </a:t>
            </a:r>
            <a:r>
              <a:rPr kumimoji="0" lang="en-US" alt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Use of Simple Technology:</a:t>
            </a: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Age-appropriate tools (e.g., fabric, pencils, wooden blocks) make abstract concepts concrete ([23]).</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Facilitates motor development, creativity, and critical thinking without advanced devices.</a:t>
            </a:r>
          </a:p>
          <a:p>
            <a:pPr marL="0" marR="0" lvl="0" indent="0" algn="just" defTabSz="914400" rtl="0" eaLnBrk="0" fontAlgn="base" latinLnBrk="0" hangingPunct="0">
              <a:lnSpc>
                <a:spcPct val="100000"/>
              </a:lnSpc>
              <a:spcBef>
                <a:spcPct val="0"/>
              </a:spcBef>
              <a:spcAft>
                <a:spcPct val="0"/>
              </a:spcAft>
              <a:buClrTx/>
              <a:buSzTx/>
              <a:tabLst/>
            </a:pPr>
            <a:r>
              <a:rPr kumimoji="0" lang="id-ID" alt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4. </a:t>
            </a:r>
            <a:r>
              <a:rPr kumimoji="0" lang="en-US" alt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Teacher as Facilitator:</a:t>
            </a: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Creates an environment that supports exploration and creativity.</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Designs activities that integrate STEAM disciplines, fostering critical thinking and problem-solving.</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Example: Art projects involving measurement help children apply math in enjoyable contexts.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sp>
        <p:nvSpPr>
          <p:cNvPr id="3" name="Freeform 3"/>
          <p:cNvSpPr/>
          <p:nvPr/>
        </p:nvSpPr>
        <p:spPr>
          <a:xfrm>
            <a:off x="2133600" y="1333500"/>
            <a:ext cx="14507308" cy="8229600"/>
          </a:xfrm>
          <a:custGeom>
            <a:avLst/>
            <a:gdLst/>
            <a:ahLst/>
            <a:cxnLst/>
            <a:rect l="l" t="t" r="r" b="b"/>
            <a:pathLst>
              <a:path w="14507308" h="8229600">
                <a:moveTo>
                  <a:pt x="0" y="0"/>
                </a:moveTo>
                <a:lnTo>
                  <a:pt x="14507307" y="0"/>
                </a:lnTo>
                <a:lnTo>
                  <a:pt x="14507307" y="8229600"/>
                </a:lnTo>
                <a:lnTo>
                  <a:pt x="0" y="82296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TextBox 4"/>
          <p:cNvSpPr txBox="1"/>
          <p:nvPr/>
        </p:nvSpPr>
        <p:spPr>
          <a:xfrm>
            <a:off x="3920583" y="3939397"/>
            <a:ext cx="11885749" cy="4640886"/>
          </a:xfrm>
          <a:prstGeom prst="rect">
            <a:avLst/>
          </a:prstGeom>
        </p:spPr>
        <p:txBody>
          <a:bodyPr wrap="square" lIns="0" tIns="0" rIns="0" bIns="0" rtlCol="0" anchor="t">
            <a:spAutoFit/>
          </a:bodyPr>
          <a:lstStyle/>
          <a:p>
            <a:pPr marL="354720" lvl="1" algn="just">
              <a:lnSpc>
                <a:spcPts val="4600"/>
              </a:lnSpc>
            </a:pPr>
            <a:r>
              <a:rPr lang="en-US" sz="2300" dirty="0">
                <a:latin typeface="Times New Roman" panose="02020603050405020304" pitchFamily="18" charset="0"/>
                <a:cs typeface="Times New Roman" panose="02020603050405020304" pitchFamily="18" charset="0"/>
              </a:rPr>
              <a:t>One of the biggest challenges in implementing STEAM in ECE is the </a:t>
            </a:r>
            <a:r>
              <a:rPr lang="en-US" sz="2300" b="1" dirty="0">
                <a:latin typeface="Times New Roman" panose="02020603050405020304" pitchFamily="18" charset="0"/>
                <a:cs typeface="Times New Roman" panose="02020603050405020304" pitchFamily="18" charset="0"/>
              </a:rPr>
              <a:t>lack of understanding among teachers</a:t>
            </a:r>
            <a:r>
              <a:rPr lang="en-US" sz="2300" dirty="0">
                <a:latin typeface="Times New Roman" panose="02020603050405020304" pitchFamily="18" charset="0"/>
                <a:cs typeface="Times New Roman" panose="02020603050405020304" pitchFamily="18" charset="0"/>
              </a:rPr>
              <a:t> regarding STEAM integration. Many ECE teachers struggle to combine the five disciplines—science, technology, engineering, arts, and mathematics—into a cohesive learning activity, often due to limited training or support. This fragmented approach impacts the development of critical and creative skills in young children ([24]). Effective STEAM implementation requires </a:t>
            </a:r>
            <a:r>
              <a:rPr lang="en-US" sz="2300" b="1" dirty="0">
                <a:latin typeface="Times New Roman" panose="02020603050405020304" pitchFamily="18" charset="0"/>
                <a:cs typeface="Times New Roman" panose="02020603050405020304" pitchFamily="18" charset="0"/>
              </a:rPr>
              <a:t>practice-based training</a:t>
            </a:r>
            <a:r>
              <a:rPr lang="en-US" sz="2300" dirty="0">
                <a:latin typeface="Times New Roman" panose="02020603050405020304" pitchFamily="18" charset="0"/>
                <a:cs typeface="Times New Roman" panose="02020603050405020304" pitchFamily="18" charset="0"/>
              </a:rPr>
              <a:t> that offers hands-on guidance and opportunities for teachers to share experiences. Such training empowers teachers, enhances confidence, and supports the creation of holistic, meaningful learning experiences for young learners.</a:t>
            </a:r>
            <a:endParaRPr lang="en-US" sz="2300" dirty="0">
              <a:solidFill>
                <a:srgbClr val="232323"/>
              </a:solidFill>
              <a:latin typeface="Times New Roman" panose="02020603050405020304" pitchFamily="18" charset="0"/>
              <a:ea typeface="Times New Roman"/>
              <a:cs typeface="Times New Roman" panose="02020603050405020304" pitchFamily="18" charset="0"/>
              <a:sym typeface="Times New Roman"/>
            </a:endParaRPr>
          </a:p>
        </p:txBody>
      </p:sp>
      <p:sp>
        <p:nvSpPr>
          <p:cNvPr id="5" name="TextBox 5"/>
          <p:cNvSpPr txBox="1"/>
          <p:nvPr/>
        </p:nvSpPr>
        <p:spPr>
          <a:xfrm>
            <a:off x="3920583" y="1536557"/>
            <a:ext cx="10446834" cy="1523687"/>
          </a:xfrm>
          <a:prstGeom prst="rect">
            <a:avLst/>
          </a:prstGeom>
        </p:spPr>
        <p:txBody>
          <a:bodyPr lIns="0" tIns="0" rIns="0" bIns="0" rtlCol="0" anchor="t">
            <a:spAutoFit/>
          </a:bodyPr>
          <a:lstStyle/>
          <a:p>
            <a:pPr algn="ctr">
              <a:lnSpc>
                <a:spcPts val="6160"/>
              </a:lnSpc>
            </a:pPr>
            <a:r>
              <a:rPr lang="en-US" sz="4400" dirty="0">
                <a:solidFill>
                  <a:srgbClr val="232323"/>
                </a:solidFill>
                <a:latin typeface="Times New Roman"/>
                <a:ea typeface="Times New Roman"/>
                <a:cs typeface="Times New Roman"/>
                <a:sym typeface="Times New Roman"/>
              </a:rPr>
              <a:t>Challenges and Obstacles in the Implementation of STEAM in ECE</a:t>
            </a:r>
          </a:p>
        </p:txBody>
      </p:sp>
    </p:spTree>
    <p:extLst>
      <p:ext uri="{BB962C8B-B14F-4D97-AF65-F5344CB8AC3E}">
        <p14:creationId xmlns:p14="http://schemas.microsoft.com/office/powerpoint/2010/main" val="14378638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985A0D-8F40-2163-AC32-3E8E33A343A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5A6D76B-12AE-58EC-F13C-6892797918CD}"/>
              </a:ext>
            </a:extLst>
          </p:cNvPr>
          <p:cNvSpPr/>
          <p:nvPr/>
        </p:nvSpPr>
        <p:spPr>
          <a:xfrm>
            <a:off x="0" y="3980654"/>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sp>
        <p:nvSpPr>
          <p:cNvPr id="3" name="Freeform 3">
            <a:extLst>
              <a:ext uri="{FF2B5EF4-FFF2-40B4-BE49-F238E27FC236}">
                <a16:creationId xmlns:a16="http://schemas.microsoft.com/office/drawing/2014/main" id="{92CAE56B-AD3A-AFE5-7144-5F2CC2331160}"/>
              </a:ext>
            </a:extLst>
          </p:cNvPr>
          <p:cNvSpPr/>
          <p:nvPr/>
        </p:nvSpPr>
        <p:spPr>
          <a:xfrm>
            <a:off x="12097895" y="4095996"/>
            <a:ext cx="5536433" cy="1356426"/>
          </a:xfrm>
          <a:custGeom>
            <a:avLst/>
            <a:gdLst/>
            <a:ahLst/>
            <a:cxnLst/>
            <a:rect l="l" t="t" r="r" b="b"/>
            <a:pathLst>
              <a:path w="5536433" h="1356426">
                <a:moveTo>
                  <a:pt x="0" y="0"/>
                </a:moveTo>
                <a:lnTo>
                  <a:pt x="5536433" y="0"/>
                </a:lnTo>
                <a:lnTo>
                  <a:pt x="5536433" y="1356427"/>
                </a:lnTo>
                <a:lnTo>
                  <a:pt x="0" y="135642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a:extLst>
              <a:ext uri="{FF2B5EF4-FFF2-40B4-BE49-F238E27FC236}">
                <a16:creationId xmlns:a16="http://schemas.microsoft.com/office/drawing/2014/main" id="{5DCEB1E4-B0AA-9DD6-AA5A-C2D77DCAB25E}"/>
              </a:ext>
            </a:extLst>
          </p:cNvPr>
          <p:cNvSpPr/>
          <p:nvPr/>
        </p:nvSpPr>
        <p:spPr>
          <a:xfrm>
            <a:off x="12097895" y="2624228"/>
            <a:ext cx="5536433" cy="1356426"/>
          </a:xfrm>
          <a:custGeom>
            <a:avLst/>
            <a:gdLst/>
            <a:ahLst/>
            <a:cxnLst/>
            <a:rect l="l" t="t" r="r" b="b"/>
            <a:pathLst>
              <a:path w="5536433" h="1356426">
                <a:moveTo>
                  <a:pt x="0" y="0"/>
                </a:moveTo>
                <a:lnTo>
                  <a:pt x="5536433" y="0"/>
                </a:lnTo>
                <a:lnTo>
                  <a:pt x="5536433" y="1356426"/>
                </a:lnTo>
                <a:lnTo>
                  <a:pt x="0" y="135642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a:extLst>
              <a:ext uri="{FF2B5EF4-FFF2-40B4-BE49-F238E27FC236}">
                <a16:creationId xmlns:a16="http://schemas.microsoft.com/office/drawing/2014/main" id="{FEAD1F13-1D58-818C-02CC-61268CB9EBA5}"/>
              </a:ext>
            </a:extLst>
          </p:cNvPr>
          <p:cNvSpPr/>
          <p:nvPr/>
        </p:nvSpPr>
        <p:spPr>
          <a:xfrm>
            <a:off x="12097895" y="5567765"/>
            <a:ext cx="5536433" cy="1356426"/>
          </a:xfrm>
          <a:custGeom>
            <a:avLst/>
            <a:gdLst/>
            <a:ahLst/>
            <a:cxnLst/>
            <a:rect l="l" t="t" r="r" b="b"/>
            <a:pathLst>
              <a:path w="5536433" h="1356426">
                <a:moveTo>
                  <a:pt x="0" y="0"/>
                </a:moveTo>
                <a:lnTo>
                  <a:pt x="5536433" y="0"/>
                </a:lnTo>
                <a:lnTo>
                  <a:pt x="5536433" y="1356426"/>
                </a:lnTo>
                <a:lnTo>
                  <a:pt x="0" y="135642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Freeform 6">
            <a:extLst>
              <a:ext uri="{FF2B5EF4-FFF2-40B4-BE49-F238E27FC236}">
                <a16:creationId xmlns:a16="http://schemas.microsoft.com/office/drawing/2014/main" id="{38004068-EF13-B1A8-20B6-20270D75D138}"/>
              </a:ext>
            </a:extLst>
          </p:cNvPr>
          <p:cNvSpPr/>
          <p:nvPr/>
        </p:nvSpPr>
        <p:spPr>
          <a:xfrm>
            <a:off x="2005652" y="1094110"/>
            <a:ext cx="14276697" cy="8098781"/>
          </a:xfrm>
          <a:custGeom>
            <a:avLst/>
            <a:gdLst/>
            <a:ahLst/>
            <a:cxnLst/>
            <a:rect l="l" t="t" r="r" b="b"/>
            <a:pathLst>
              <a:path w="14276697" h="8098781">
                <a:moveTo>
                  <a:pt x="0" y="0"/>
                </a:moveTo>
                <a:lnTo>
                  <a:pt x="14276696" y="0"/>
                </a:lnTo>
                <a:lnTo>
                  <a:pt x="14276696" y="8098780"/>
                </a:lnTo>
                <a:lnTo>
                  <a:pt x="0" y="809878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Freeform 7">
            <a:extLst>
              <a:ext uri="{FF2B5EF4-FFF2-40B4-BE49-F238E27FC236}">
                <a16:creationId xmlns:a16="http://schemas.microsoft.com/office/drawing/2014/main" id="{A391A44A-86B8-BEF4-0D4E-4B4942B6D4DA}"/>
              </a:ext>
            </a:extLst>
          </p:cNvPr>
          <p:cNvSpPr/>
          <p:nvPr/>
        </p:nvSpPr>
        <p:spPr>
          <a:xfrm>
            <a:off x="15638474" y="6924191"/>
            <a:ext cx="2388072" cy="3350612"/>
          </a:xfrm>
          <a:custGeom>
            <a:avLst/>
            <a:gdLst/>
            <a:ahLst/>
            <a:cxnLst/>
            <a:rect l="l" t="t" r="r" b="b"/>
            <a:pathLst>
              <a:path w="2388072" h="3350612">
                <a:moveTo>
                  <a:pt x="0" y="0"/>
                </a:moveTo>
                <a:lnTo>
                  <a:pt x="2388073" y="0"/>
                </a:lnTo>
                <a:lnTo>
                  <a:pt x="2388073" y="3350612"/>
                </a:lnTo>
                <a:lnTo>
                  <a:pt x="0" y="335061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8" name="Freeform 8">
            <a:extLst>
              <a:ext uri="{FF2B5EF4-FFF2-40B4-BE49-F238E27FC236}">
                <a16:creationId xmlns:a16="http://schemas.microsoft.com/office/drawing/2014/main" id="{24514BC2-A88F-C0F9-C740-1133C90DA45D}"/>
              </a:ext>
            </a:extLst>
          </p:cNvPr>
          <p:cNvSpPr/>
          <p:nvPr/>
        </p:nvSpPr>
        <p:spPr>
          <a:xfrm>
            <a:off x="-333761" y="3607521"/>
            <a:ext cx="2333177" cy="2624228"/>
          </a:xfrm>
          <a:custGeom>
            <a:avLst/>
            <a:gdLst/>
            <a:ahLst/>
            <a:cxnLst/>
            <a:rect l="l" t="t" r="r" b="b"/>
            <a:pathLst>
              <a:path w="2333177" h="2624228">
                <a:moveTo>
                  <a:pt x="0" y="0"/>
                </a:moveTo>
                <a:lnTo>
                  <a:pt x="2333177" y="0"/>
                </a:lnTo>
                <a:lnTo>
                  <a:pt x="2333177" y="2624228"/>
                </a:lnTo>
                <a:lnTo>
                  <a:pt x="0" y="262422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9" name="Freeform 9">
            <a:extLst>
              <a:ext uri="{FF2B5EF4-FFF2-40B4-BE49-F238E27FC236}">
                <a16:creationId xmlns:a16="http://schemas.microsoft.com/office/drawing/2014/main" id="{CCDEF31E-DDE7-8CBF-78DE-A51979435AC3}"/>
              </a:ext>
            </a:extLst>
          </p:cNvPr>
          <p:cNvSpPr/>
          <p:nvPr/>
        </p:nvSpPr>
        <p:spPr>
          <a:xfrm>
            <a:off x="0" y="7563256"/>
            <a:ext cx="2626811" cy="2711547"/>
          </a:xfrm>
          <a:custGeom>
            <a:avLst/>
            <a:gdLst/>
            <a:ahLst/>
            <a:cxnLst/>
            <a:rect l="l" t="t" r="r" b="b"/>
            <a:pathLst>
              <a:path w="2626811" h="2711547">
                <a:moveTo>
                  <a:pt x="0" y="0"/>
                </a:moveTo>
                <a:lnTo>
                  <a:pt x="2626811" y="0"/>
                </a:lnTo>
                <a:lnTo>
                  <a:pt x="2626811" y="2711547"/>
                </a:lnTo>
                <a:lnTo>
                  <a:pt x="0" y="2711547"/>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0" name="Freeform 10">
            <a:extLst>
              <a:ext uri="{FF2B5EF4-FFF2-40B4-BE49-F238E27FC236}">
                <a16:creationId xmlns:a16="http://schemas.microsoft.com/office/drawing/2014/main" id="{907614EC-99C6-9E1F-B7DF-A09E7E600DF5}"/>
              </a:ext>
            </a:extLst>
          </p:cNvPr>
          <p:cNvSpPr/>
          <p:nvPr/>
        </p:nvSpPr>
        <p:spPr>
          <a:xfrm>
            <a:off x="15377021" y="-38787"/>
            <a:ext cx="2910979" cy="2310590"/>
          </a:xfrm>
          <a:custGeom>
            <a:avLst/>
            <a:gdLst/>
            <a:ahLst/>
            <a:cxnLst/>
            <a:rect l="l" t="t" r="r" b="b"/>
            <a:pathLst>
              <a:path w="2910979" h="2310590">
                <a:moveTo>
                  <a:pt x="0" y="0"/>
                </a:moveTo>
                <a:lnTo>
                  <a:pt x="2910979" y="0"/>
                </a:lnTo>
                <a:lnTo>
                  <a:pt x="2910979" y="2310590"/>
                </a:lnTo>
                <a:lnTo>
                  <a:pt x="0" y="231059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11" name="Freeform 11">
            <a:extLst>
              <a:ext uri="{FF2B5EF4-FFF2-40B4-BE49-F238E27FC236}">
                <a16:creationId xmlns:a16="http://schemas.microsoft.com/office/drawing/2014/main" id="{E58AF013-9637-9BD7-1517-250C93383456}"/>
              </a:ext>
            </a:extLst>
          </p:cNvPr>
          <p:cNvSpPr/>
          <p:nvPr/>
        </p:nvSpPr>
        <p:spPr>
          <a:xfrm>
            <a:off x="6569315" y="328065"/>
            <a:ext cx="5149370" cy="1532090"/>
          </a:xfrm>
          <a:custGeom>
            <a:avLst/>
            <a:gdLst/>
            <a:ahLst/>
            <a:cxnLst/>
            <a:rect l="l" t="t" r="r" b="b"/>
            <a:pathLst>
              <a:path w="5149370" h="1532090">
                <a:moveTo>
                  <a:pt x="0" y="0"/>
                </a:moveTo>
                <a:lnTo>
                  <a:pt x="5149370" y="0"/>
                </a:lnTo>
                <a:lnTo>
                  <a:pt x="5149370" y="1532089"/>
                </a:lnTo>
                <a:lnTo>
                  <a:pt x="0" y="1532089"/>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12" name="TextBox 12">
            <a:extLst>
              <a:ext uri="{FF2B5EF4-FFF2-40B4-BE49-F238E27FC236}">
                <a16:creationId xmlns:a16="http://schemas.microsoft.com/office/drawing/2014/main" id="{99BA509F-35A4-3622-3C83-597042339409}"/>
              </a:ext>
            </a:extLst>
          </p:cNvPr>
          <p:cNvSpPr txBox="1"/>
          <p:nvPr/>
        </p:nvSpPr>
        <p:spPr>
          <a:xfrm>
            <a:off x="3945543" y="718214"/>
            <a:ext cx="10396913" cy="2171235"/>
          </a:xfrm>
          <a:prstGeom prst="rect">
            <a:avLst/>
          </a:prstGeom>
        </p:spPr>
        <p:txBody>
          <a:bodyPr lIns="0" tIns="0" rIns="0" bIns="0" rtlCol="0" anchor="t">
            <a:spAutoFit/>
          </a:bodyPr>
          <a:lstStyle/>
          <a:p>
            <a:pPr algn="ctr">
              <a:lnSpc>
                <a:spcPts val="21685"/>
              </a:lnSpc>
            </a:pPr>
            <a:r>
              <a:rPr lang="en-US" sz="2800" dirty="0">
                <a:solidFill>
                  <a:srgbClr val="232323"/>
                </a:solidFill>
                <a:latin typeface="Times New Roman"/>
                <a:ea typeface="Times New Roman"/>
                <a:cs typeface="Times New Roman"/>
                <a:sym typeface="Times New Roman"/>
              </a:rPr>
              <a:t>Impact of STEAM Implementation on Early Childhood Development</a:t>
            </a:r>
          </a:p>
        </p:txBody>
      </p:sp>
      <p:sp>
        <p:nvSpPr>
          <p:cNvPr id="15" name="Rectangle 2">
            <a:extLst>
              <a:ext uri="{FF2B5EF4-FFF2-40B4-BE49-F238E27FC236}">
                <a16:creationId xmlns:a16="http://schemas.microsoft.com/office/drawing/2014/main" id="{E1B99480-0961-8AD5-DDCF-BF9B124C2682}"/>
              </a:ext>
            </a:extLst>
          </p:cNvPr>
          <p:cNvSpPr>
            <a:spLocks noChangeArrowheads="1"/>
          </p:cNvSpPr>
          <p:nvPr/>
        </p:nvSpPr>
        <p:spPr bwMode="auto">
          <a:xfrm>
            <a:off x="3505200" y="3563233"/>
            <a:ext cx="12127038"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id-ID" altLang="en-US" sz="1800" b="1" i="0" u="none" strike="noStrike" cap="none" normalizeH="0" baseline="0" dirty="0">
                <a:ln>
                  <a:noFill/>
                </a:ln>
                <a:solidFill>
                  <a:schemeClr val="tx1"/>
                </a:solidFill>
                <a:effectLst/>
                <a:latin typeface="Arial" panose="020B0604020202020204" pitchFamily="34" charset="0"/>
              </a:rPr>
              <a:t>1. </a:t>
            </a:r>
            <a:r>
              <a:rPr kumimoji="0" lang="en-US" altLang="en-US" sz="1800" b="1" i="0" u="none" strike="noStrike" cap="none" normalizeH="0" baseline="0" dirty="0">
                <a:ln>
                  <a:noFill/>
                </a:ln>
                <a:solidFill>
                  <a:schemeClr val="tx1"/>
                </a:solidFill>
                <a:effectLst/>
                <a:latin typeface="Arial" panose="020B0604020202020204" pitchFamily="34" charset="0"/>
              </a:rPr>
              <a:t>Enhanced Critical &amp; Creative Thinking:</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Encourages children to explore real-world problems and seek creative solutions.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Develops critical thinking skills essential for understanding concepts in science and mathematics ([11], [13], [25]).</a:t>
            </a:r>
          </a:p>
          <a:p>
            <a:pPr marL="0" marR="0" lvl="0" indent="0" algn="l" defTabSz="914400" rtl="0" eaLnBrk="0" fontAlgn="base" latinLnBrk="0" hangingPunct="0">
              <a:lnSpc>
                <a:spcPct val="100000"/>
              </a:lnSpc>
              <a:spcBef>
                <a:spcPct val="0"/>
              </a:spcBef>
              <a:spcAft>
                <a:spcPct val="0"/>
              </a:spcAft>
              <a:buClrTx/>
              <a:buSzTx/>
              <a:tabLst/>
            </a:pPr>
            <a:r>
              <a:rPr kumimoji="0" lang="id-ID" altLang="en-US" sz="1800" b="1" i="0" u="none" strike="noStrike" cap="none" normalizeH="0" baseline="0" dirty="0">
                <a:ln>
                  <a:noFill/>
                </a:ln>
                <a:solidFill>
                  <a:schemeClr val="tx1"/>
                </a:solidFill>
                <a:effectLst/>
                <a:latin typeface="Arial" panose="020B0604020202020204" pitchFamily="34" charset="0"/>
              </a:rPr>
              <a:t>2. </a:t>
            </a:r>
            <a:r>
              <a:rPr kumimoji="0" lang="en-US" altLang="en-US" sz="1800" b="1" i="0" u="none" strike="noStrike" cap="none" normalizeH="0" baseline="0" dirty="0">
                <a:ln>
                  <a:noFill/>
                </a:ln>
                <a:solidFill>
                  <a:schemeClr val="tx1"/>
                </a:solidFill>
                <a:effectLst/>
                <a:latin typeface="Arial" panose="020B0604020202020204" pitchFamily="34" charset="0"/>
              </a:rPr>
              <a:t>Improved Problem-Solving Skills:</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Provides hands-on experience in tackling everyday challenges.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STEAM activities help children learn there are multiple ways to solve a problem, boosting adaptability and resilience.</a:t>
            </a:r>
          </a:p>
          <a:p>
            <a:pPr marL="0" marR="0" lvl="0" indent="0" algn="l" defTabSz="914400" rtl="0" eaLnBrk="0" fontAlgn="base" latinLnBrk="0" hangingPunct="0">
              <a:lnSpc>
                <a:spcPct val="100000"/>
              </a:lnSpc>
              <a:spcBef>
                <a:spcPct val="0"/>
              </a:spcBef>
              <a:spcAft>
                <a:spcPct val="0"/>
              </a:spcAft>
              <a:buClrTx/>
              <a:buSzTx/>
              <a:tabLst/>
            </a:pPr>
            <a:r>
              <a:rPr kumimoji="0" lang="id-ID" altLang="en-US" sz="1800" b="1" i="0" u="none" strike="noStrike" cap="none" normalizeH="0" baseline="0" dirty="0">
                <a:ln>
                  <a:noFill/>
                </a:ln>
                <a:solidFill>
                  <a:schemeClr val="tx1"/>
                </a:solidFill>
                <a:effectLst/>
                <a:latin typeface="Arial" panose="020B0604020202020204" pitchFamily="34" charset="0"/>
              </a:rPr>
              <a:t>3. </a:t>
            </a:r>
            <a:r>
              <a:rPr kumimoji="0" lang="en-US" altLang="en-US" sz="1800" b="1" i="0" u="none" strike="noStrike" cap="none" normalizeH="0" baseline="0" dirty="0">
                <a:ln>
                  <a:noFill/>
                </a:ln>
                <a:solidFill>
                  <a:schemeClr val="tx1"/>
                </a:solidFill>
                <a:effectLst/>
                <a:latin typeface="Arial" panose="020B0604020202020204" pitchFamily="34" charset="0"/>
              </a:rPr>
              <a:t>Interdisciplinary Learning:</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Demonstrates how science, technology, engineering, arts, and math are interconnected.</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Makes learning meaningful by linking academic knowledge with real-world contexts.</a:t>
            </a:r>
          </a:p>
          <a:p>
            <a:pPr marL="0" marR="0" lvl="0" indent="0" algn="l" defTabSz="914400" rtl="0" eaLnBrk="0" fontAlgn="base" latinLnBrk="0" hangingPunct="0">
              <a:lnSpc>
                <a:spcPct val="100000"/>
              </a:lnSpc>
              <a:spcBef>
                <a:spcPct val="0"/>
              </a:spcBef>
              <a:spcAft>
                <a:spcPct val="0"/>
              </a:spcAft>
              <a:buClrTx/>
              <a:buSzTx/>
              <a:tabLst/>
            </a:pPr>
            <a:r>
              <a:rPr kumimoji="0" lang="id-ID" altLang="en-US" sz="1800" b="1" i="0" u="none" strike="noStrike" cap="none" normalizeH="0" baseline="0" dirty="0">
                <a:ln>
                  <a:noFill/>
                </a:ln>
                <a:solidFill>
                  <a:schemeClr val="tx1"/>
                </a:solidFill>
                <a:effectLst/>
                <a:latin typeface="Arial" panose="020B0604020202020204" pitchFamily="34" charset="0"/>
              </a:rPr>
              <a:t>4. </a:t>
            </a:r>
            <a:r>
              <a:rPr kumimoji="0" lang="en-US" altLang="en-US" sz="1800" b="1" i="0" u="none" strike="noStrike" cap="none" normalizeH="0" baseline="0" dirty="0">
                <a:ln>
                  <a:noFill/>
                </a:ln>
                <a:solidFill>
                  <a:schemeClr val="tx1"/>
                </a:solidFill>
                <a:effectLst/>
                <a:latin typeface="Arial" panose="020B0604020202020204" pitchFamily="34" charset="0"/>
              </a:rPr>
              <a:t>Social &amp; Emotional Development:</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Encourages collaboration and communication through group projects.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Builds empathy, teamwork, and social skills, preparing children for future challenges.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3" name="Picture 12">
            <a:extLst>
              <a:ext uri="{FF2B5EF4-FFF2-40B4-BE49-F238E27FC236}">
                <a16:creationId xmlns:a16="http://schemas.microsoft.com/office/drawing/2014/main" id="{98D22EC0-97CA-83DF-5250-69948C8D1862}"/>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39094" y="126741"/>
            <a:ext cx="2365356" cy="1182946"/>
          </a:xfrm>
          <a:prstGeom prst="rect">
            <a:avLst/>
          </a:prstGeom>
        </p:spPr>
      </p:pic>
    </p:spTree>
    <p:extLst>
      <p:ext uri="{BB962C8B-B14F-4D97-AF65-F5344CB8AC3E}">
        <p14:creationId xmlns:p14="http://schemas.microsoft.com/office/powerpoint/2010/main" val="30171737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sp>
        <p:nvSpPr>
          <p:cNvPr id="3" name="Freeform 3"/>
          <p:cNvSpPr/>
          <p:nvPr/>
        </p:nvSpPr>
        <p:spPr>
          <a:xfrm>
            <a:off x="1317911" y="1074197"/>
            <a:ext cx="15499778" cy="8031703"/>
          </a:xfrm>
          <a:custGeom>
            <a:avLst/>
            <a:gdLst/>
            <a:ahLst/>
            <a:cxnLst/>
            <a:rect l="l" t="t" r="r" b="b"/>
            <a:pathLst>
              <a:path w="15499778" h="8031703">
                <a:moveTo>
                  <a:pt x="0" y="0"/>
                </a:moveTo>
                <a:lnTo>
                  <a:pt x="15499778" y="0"/>
                </a:lnTo>
                <a:lnTo>
                  <a:pt x="15499778" y="8031703"/>
                </a:lnTo>
                <a:lnTo>
                  <a:pt x="0" y="803170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TextBox 4"/>
          <p:cNvSpPr txBox="1"/>
          <p:nvPr/>
        </p:nvSpPr>
        <p:spPr>
          <a:xfrm>
            <a:off x="3645559" y="1490368"/>
            <a:ext cx="10446834" cy="1579874"/>
          </a:xfrm>
          <a:prstGeom prst="rect">
            <a:avLst/>
          </a:prstGeom>
        </p:spPr>
        <p:txBody>
          <a:bodyPr lIns="0" tIns="0" rIns="0" bIns="0" rtlCol="0" anchor="t">
            <a:spAutoFit/>
          </a:bodyPr>
          <a:lstStyle/>
          <a:p>
            <a:pPr algn="ctr">
              <a:lnSpc>
                <a:spcPts val="11620"/>
              </a:lnSpc>
            </a:pPr>
            <a:r>
              <a:rPr lang="en-US" sz="8300">
                <a:solidFill>
                  <a:srgbClr val="232323"/>
                </a:solidFill>
                <a:latin typeface="Times New Roman"/>
                <a:ea typeface="Times New Roman"/>
                <a:cs typeface="Times New Roman"/>
                <a:sym typeface="Times New Roman"/>
              </a:rPr>
              <a:t>Penjelasan</a:t>
            </a:r>
          </a:p>
        </p:txBody>
      </p:sp>
      <p:sp>
        <p:nvSpPr>
          <p:cNvPr id="5" name="TextBox 5"/>
          <p:cNvSpPr txBox="1"/>
          <p:nvPr/>
        </p:nvSpPr>
        <p:spPr>
          <a:xfrm>
            <a:off x="2359526" y="3229312"/>
            <a:ext cx="13979541" cy="4697765"/>
          </a:xfrm>
          <a:prstGeom prst="rect">
            <a:avLst/>
          </a:prstGeom>
        </p:spPr>
        <p:txBody>
          <a:bodyPr lIns="0" tIns="0" rIns="0" bIns="0" rtlCol="0" anchor="t">
            <a:spAutoFit/>
          </a:bodyPr>
          <a:lstStyle/>
          <a:p>
            <a:pPr marL="0" lvl="0" indent="0" algn="l">
              <a:lnSpc>
                <a:spcPts val="4618"/>
              </a:lnSpc>
              <a:spcBef>
                <a:spcPct val="0"/>
              </a:spcBef>
            </a:pPr>
            <a:r>
              <a:rPr lang="en-US" sz="3298">
                <a:solidFill>
                  <a:srgbClr val="232323"/>
                </a:solidFill>
                <a:latin typeface="Times New Roman"/>
                <a:ea typeface="Times New Roman"/>
                <a:cs typeface="Times New Roman"/>
                <a:sym typeface="Times New Roman"/>
              </a:rPr>
              <a:t>Lorem ipsum dolor sit amet, consectetur adipiscing elit. Quisque non elit mauris. Cras euismod, metus ac finibus finibus, felis dui suscipit purus, a maximus leo ligula at dolor. Morbi et malesuada purus. Phasellus a lacus sit amet urna tempor sollicitudin. Cras pretium tempor elit blandit egestas. Donec sed dignissim augue. Suspendisse ac vulputate leo. Cras aliquet nunc ac velit cursus viverra. In hac habitasse platea dictumst. Nam tortor urna, semper ac nulla id, porttitor semper felis. Phasellus blandit eros viverra, ultricies nibh nec, viverra ipsum. Ut nec gravida massa, eu convallis est.</a:t>
            </a:r>
          </a:p>
        </p:txBody>
      </p:sp>
      <p:sp>
        <p:nvSpPr>
          <p:cNvPr id="6" name="Freeform 6"/>
          <p:cNvSpPr/>
          <p:nvPr/>
        </p:nvSpPr>
        <p:spPr>
          <a:xfrm>
            <a:off x="1470311" y="1226597"/>
            <a:ext cx="15499778" cy="8031703"/>
          </a:xfrm>
          <a:custGeom>
            <a:avLst/>
            <a:gdLst/>
            <a:ahLst/>
            <a:cxnLst/>
            <a:rect l="l" t="t" r="r" b="b"/>
            <a:pathLst>
              <a:path w="15499778" h="8031703">
                <a:moveTo>
                  <a:pt x="0" y="0"/>
                </a:moveTo>
                <a:lnTo>
                  <a:pt x="15499778" y="0"/>
                </a:lnTo>
                <a:lnTo>
                  <a:pt x="15499778" y="8031703"/>
                </a:lnTo>
                <a:lnTo>
                  <a:pt x="0" y="803170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TextBox 7"/>
          <p:cNvSpPr txBox="1"/>
          <p:nvPr/>
        </p:nvSpPr>
        <p:spPr>
          <a:xfrm>
            <a:off x="2511926" y="3381712"/>
            <a:ext cx="13979541" cy="3510898"/>
          </a:xfrm>
          <a:prstGeom prst="rect">
            <a:avLst/>
          </a:prstGeom>
        </p:spPr>
        <p:txBody>
          <a:bodyPr lIns="0" tIns="0" rIns="0" bIns="0" rtlCol="0" anchor="t">
            <a:spAutoFit/>
          </a:bodyPr>
          <a:lstStyle/>
          <a:p>
            <a:pPr marL="0" lvl="0" indent="0" algn="l">
              <a:lnSpc>
                <a:spcPts val="4618"/>
              </a:lnSpc>
              <a:spcBef>
                <a:spcPct val="0"/>
              </a:spcBef>
            </a:pPr>
            <a:r>
              <a:rPr lang="en-US" sz="3600" dirty="0">
                <a:latin typeface="Times New Roman" panose="02020603050405020304" pitchFamily="18" charset="0"/>
                <a:cs typeface="Times New Roman" panose="02020603050405020304" pitchFamily="18" charset="0"/>
              </a:rPr>
              <a:t>ECE teachers play a vital role in implementing the STEAM method in the Merdeka Curriculum. They must design integrated activities covering science, technology, engineering, arts, and mathematics to foster children's critical thinking, creativity, and independence. Collaboration with parents and the community is essential to overcome challenges like limited facilities and training.</a:t>
            </a:r>
            <a:endParaRPr lang="en-US" sz="3298" dirty="0">
              <a:solidFill>
                <a:srgbClr val="232323"/>
              </a:solidFill>
              <a:latin typeface="Times New Roman" panose="02020603050405020304" pitchFamily="18" charset="0"/>
              <a:ea typeface="Times New Roman"/>
              <a:cs typeface="Times New Roman" panose="02020603050405020304" pitchFamily="18" charset="0"/>
              <a:sym typeface="Times New Roman"/>
            </a:endParaRPr>
          </a:p>
        </p:txBody>
      </p:sp>
      <p:sp>
        <p:nvSpPr>
          <p:cNvPr id="8" name="TextBox 8"/>
          <p:cNvSpPr txBox="1"/>
          <p:nvPr/>
        </p:nvSpPr>
        <p:spPr>
          <a:xfrm>
            <a:off x="3920583" y="1384157"/>
            <a:ext cx="10446834" cy="1380186"/>
          </a:xfrm>
          <a:prstGeom prst="rect">
            <a:avLst/>
          </a:prstGeom>
        </p:spPr>
        <p:txBody>
          <a:bodyPr lIns="0" tIns="0" rIns="0" bIns="0" rtlCol="0" anchor="t">
            <a:spAutoFit/>
          </a:bodyPr>
          <a:lstStyle/>
          <a:p>
            <a:pPr algn="ctr">
              <a:lnSpc>
                <a:spcPts val="11620"/>
              </a:lnSpc>
            </a:pPr>
            <a:r>
              <a:rPr lang="id-ID" sz="8800" dirty="0">
                <a:latin typeface="Times New Roman" panose="02020603050405020304" pitchFamily="18" charset="0"/>
                <a:cs typeface="Times New Roman" panose="02020603050405020304" pitchFamily="18" charset="0"/>
              </a:rPr>
              <a:t>C</a:t>
            </a:r>
            <a:r>
              <a:rPr lang="en-US" sz="8800" dirty="0" err="1">
                <a:latin typeface="Times New Roman" panose="02020603050405020304" pitchFamily="18" charset="0"/>
                <a:cs typeface="Times New Roman" panose="02020603050405020304" pitchFamily="18" charset="0"/>
              </a:rPr>
              <a:t>onclusion</a:t>
            </a:r>
            <a:endParaRPr lang="en-US" sz="8300" dirty="0">
              <a:solidFill>
                <a:srgbClr val="232323"/>
              </a:solidFill>
              <a:latin typeface="Times New Roman"/>
              <a:ea typeface="Times New Roman"/>
              <a:cs typeface="Times New Roman"/>
              <a:sym typeface="Times New Roman"/>
            </a:endParaRPr>
          </a:p>
        </p:txBody>
      </p:sp>
      <p:pic>
        <p:nvPicPr>
          <p:cNvPr id="9" name="Picture 8">
            <a:extLst>
              <a:ext uri="{FF2B5EF4-FFF2-40B4-BE49-F238E27FC236}">
                <a16:creationId xmlns:a16="http://schemas.microsoft.com/office/drawing/2014/main" id="{F381F113-2CEF-CCE8-D579-D017170B6FB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1455" y="765499"/>
            <a:ext cx="2188817" cy="10946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4856FF8-FAE4-FE9E-242F-65B8560560C8}"/>
              </a:ext>
            </a:extLst>
          </p:cNvPr>
          <p:cNvSpPr txBox="1"/>
          <p:nvPr/>
        </p:nvSpPr>
        <p:spPr>
          <a:xfrm>
            <a:off x="4572000" y="-13389365"/>
            <a:ext cx="9144000" cy="11806052"/>
          </a:xfrm>
          <a:prstGeom prst="rect">
            <a:avLst/>
          </a:prstGeom>
          <a:noFill/>
        </p:spPr>
        <p:txBody>
          <a:bodyPr wrap="square">
            <a:spAutoFit/>
          </a:bodyPr>
          <a:lstStyle/>
          <a:p>
            <a:pPr algn="just">
              <a:lnSpc>
                <a:spcPct val="150000"/>
              </a:lnSpc>
              <a:spcBef>
                <a:spcPts val="1800"/>
              </a:spcBef>
              <a:spcAft>
                <a:spcPts val="600"/>
              </a:spcAft>
              <a:tabLst>
                <a:tab pos="90170" algn="l"/>
              </a:tabLst>
            </a:pPr>
            <a:r>
              <a:rPr lang="en-ID" sz="800" b="1" dirty="0">
                <a:effectLst/>
                <a:latin typeface="Cambria" panose="02040503050406030204" pitchFamily="18" charset="0"/>
                <a:ea typeface="Calibri" panose="020F0502020204030204" pitchFamily="34" charset="0"/>
                <a:cs typeface="Arial" panose="020B0604020202020204" pitchFamily="34" charset="0"/>
              </a:rPr>
              <a:t>References </a:t>
            </a:r>
          </a:p>
          <a:p>
            <a:pPr marL="406400" indent="-406400" algn="just">
              <a:lnSpc>
                <a:spcPct val="150000"/>
              </a:lnSpc>
              <a:spcAft>
                <a:spcPts val="800"/>
              </a:spcAft>
            </a:pPr>
            <a:r>
              <a:rPr lang="en-ID" sz="800" dirty="0">
                <a:effectLst/>
                <a:latin typeface="Cambria" panose="02040503050406030204" pitchFamily="18" charset="0"/>
                <a:ea typeface="Calibri" panose="020F0502020204030204" pitchFamily="34" charset="0"/>
                <a:cs typeface="Times New Roman" panose="02020603050405020304" pitchFamily="18" charset="0"/>
              </a:rPr>
              <a:t>[1]	M. I.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Daulay</a:t>
            </a:r>
            <a:r>
              <a:rPr lang="en-ID" sz="800" dirty="0">
                <a:effectLst/>
                <a:latin typeface="Cambria" panose="02040503050406030204" pitchFamily="18" charset="0"/>
                <a:ea typeface="Calibri" panose="020F0502020204030204" pitchFamily="34" charset="0"/>
                <a:cs typeface="Times New Roman" panose="02020603050405020304" pitchFamily="18" charset="0"/>
              </a:rPr>
              <a:t> and M.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Fauziddin</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Implementasi</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kurikulum</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merdeka</a:t>
            </a:r>
            <a:r>
              <a:rPr lang="en-ID" sz="800" dirty="0">
                <a:effectLst/>
                <a:latin typeface="Cambria" panose="02040503050406030204" pitchFamily="18" charset="0"/>
                <a:ea typeface="Calibri" panose="020F0502020204030204" pitchFamily="34" charset="0"/>
                <a:cs typeface="Times New Roman" panose="02020603050405020304" pitchFamily="18" charset="0"/>
              </a:rPr>
              <a:t> pada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jenjang</a:t>
            </a:r>
            <a:r>
              <a:rPr lang="en-ID" sz="800" dirty="0">
                <a:effectLst/>
                <a:latin typeface="Cambria" panose="02040503050406030204" pitchFamily="18" charset="0"/>
                <a:ea typeface="Calibri" panose="020F0502020204030204" pitchFamily="34" charset="0"/>
                <a:cs typeface="Times New Roman" panose="02020603050405020304" pitchFamily="18" charset="0"/>
              </a:rPr>
              <a:t> ECE,” </a:t>
            </a:r>
            <a:r>
              <a:rPr lang="en-ID" sz="800" i="1" dirty="0">
                <a:effectLst/>
                <a:latin typeface="Cambria" panose="02040503050406030204" pitchFamily="18" charset="0"/>
                <a:ea typeface="Calibri" panose="020F0502020204030204" pitchFamily="34" charset="0"/>
                <a:cs typeface="Times New Roman" panose="02020603050405020304" pitchFamily="18" charset="0"/>
              </a:rPr>
              <a:t>J. Bunga </a:t>
            </a:r>
            <a:r>
              <a:rPr lang="en-ID" sz="800" i="1" dirty="0" err="1">
                <a:effectLst/>
                <a:latin typeface="Cambria" panose="02040503050406030204" pitchFamily="18" charset="0"/>
                <a:ea typeface="Calibri" panose="020F0502020204030204" pitchFamily="34" charset="0"/>
                <a:cs typeface="Times New Roman" panose="02020603050405020304" pitchFamily="18" charset="0"/>
              </a:rPr>
              <a:t>Rampai</a:t>
            </a:r>
            <a:r>
              <a:rPr lang="en-ID" sz="800" i="1" dirty="0">
                <a:effectLst/>
                <a:latin typeface="Cambria" panose="02040503050406030204" pitchFamily="18" charset="0"/>
                <a:ea typeface="Calibri" panose="020F0502020204030204" pitchFamily="34" charset="0"/>
                <a:cs typeface="Times New Roman" panose="02020603050405020304" pitchFamily="18" charset="0"/>
              </a:rPr>
              <a:t> </a:t>
            </a:r>
            <a:r>
              <a:rPr lang="en-ID" sz="800" i="1" dirty="0" err="1">
                <a:effectLst/>
                <a:latin typeface="Cambria" panose="02040503050406030204" pitchFamily="18" charset="0"/>
                <a:ea typeface="Calibri" panose="020F0502020204030204" pitchFamily="34" charset="0"/>
                <a:cs typeface="Times New Roman" panose="02020603050405020304" pitchFamily="18" charset="0"/>
              </a:rPr>
              <a:t>Usia</a:t>
            </a:r>
            <a:r>
              <a:rPr lang="en-ID" sz="800" i="1" dirty="0">
                <a:effectLst/>
                <a:latin typeface="Cambria" panose="02040503050406030204" pitchFamily="18" charset="0"/>
                <a:ea typeface="Calibri" panose="020F0502020204030204" pitchFamily="34" charset="0"/>
                <a:cs typeface="Times New Roman" panose="02020603050405020304" pitchFamily="18" charset="0"/>
              </a:rPr>
              <a:t> </a:t>
            </a:r>
            <a:r>
              <a:rPr lang="en-ID" sz="800" i="1" dirty="0" err="1">
                <a:effectLst/>
                <a:latin typeface="Cambria" panose="02040503050406030204" pitchFamily="18" charset="0"/>
                <a:ea typeface="Calibri" panose="020F0502020204030204" pitchFamily="34" charset="0"/>
                <a:cs typeface="Times New Roman" panose="02020603050405020304" pitchFamily="18" charset="0"/>
              </a:rPr>
              <a:t>Emas</a:t>
            </a:r>
            <a:r>
              <a:rPr lang="en-ID" sz="800" dirty="0">
                <a:effectLst/>
                <a:latin typeface="Cambria" panose="02040503050406030204" pitchFamily="18" charset="0"/>
                <a:ea typeface="Calibri" panose="020F0502020204030204" pitchFamily="34" charset="0"/>
                <a:cs typeface="Times New Roman" panose="02020603050405020304" pitchFamily="18" charset="0"/>
              </a:rPr>
              <a:t>, vol. 9, no. 2, p. 101, 2023,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doi</a:t>
            </a:r>
            <a:r>
              <a:rPr lang="en-ID" sz="800" dirty="0">
                <a:effectLst/>
                <a:latin typeface="Cambria" panose="02040503050406030204" pitchFamily="18" charset="0"/>
                <a:ea typeface="Calibri" panose="020F0502020204030204" pitchFamily="34" charset="0"/>
                <a:cs typeface="Times New Roman" panose="02020603050405020304" pitchFamily="18" charset="0"/>
              </a:rPr>
              <a:t>: 10.24114/jbrue.v9i2.52460.</a:t>
            </a:r>
            <a:endParaRPr lang="en-ID" sz="800" dirty="0">
              <a:effectLst/>
              <a:latin typeface="Calibri" panose="020F0502020204030204" pitchFamily="34" charset="0"/>
              <a:ea typeface="Calibri" panose="020F0502020204030204" pitchFamily="34" charset="0"/>
              <a:cs typeface="Times New Roman" panose="02020603050405020304" pitchFamily="18" charset="0"/>
            </a:endParaRPr>
          </a:p>
          <a:p>
            <a:pPr marL="406400" indent="-406400" algn="just">
              <a:lnSpc>
                <a:spcPct val="150000"/>
              </a:lnSpc>
              <a:spcAft>
                <a:spcPts val="800"/>
              </a:spcAft>
            </a:pPr>
            <a:r>
              <a:rPr lang="en-ID" sz="800" dirty="0">
                <a:effectLst/>
                <a:latin typeface="Cambria" panose="02040503050406030204" pitchFamily="18" charset="0"/>
                <a:ea typeface="Calibri" panose="020F0502020204030204" pitchFamily="34" charset="0"/>
                <a:cs typeface="Times New Roman" panose="02020603050405020304" pitchFamily="18" charset="0"/>
              </a:rPr>
              <a:t>[2]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ECEpedia</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Implementasi</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kurikulum</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merdeka</a:t>
            </a:r>
            <a:r>
              <a:rPr lang="en-ID" sz="800" dirty="0">
                <a:effectLst/>
                <a:latin typeface="Cambria" panose="02040503050406030204" pitchFamily="18" charset="0"/>
                <a:ea typeface="Calibri" panose="020F0502020204030204" pitchFamily="34" charset="0"/>
                <a:cs typeface="Times New Roman" panose="02020603050405020304" pitchFamily="18" charset="0"/>
              </a:rPr>
              <a:t> ‘6 strategi/</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dukungan</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kemendikbudristek</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i="1" dirty="0">
                <a:effectLst/>
                <a:latin typeface="Cambria" panose="02040503050406030204" pitchFamily="18" charset="0"/>
                <a:ea typeface="Calibri" panose="020F0502020204030204" pitchFamily="34" charset="0"/>
                <a:cs typeface="Times New Roman" panose="02020603050405020304" pitchFamily="18" charset="0"/>
              </a:rPr>
              <a:t>Kementerian Pendidikan dan </a:t>
            </a:r>
            <a:r>
              <a:rPr lang="en-ID" sz="800" i="1" dirty="0" err="1">
                <a:effectLst/>
                <a:latin typeface="Cambria" panose="02040503050406030204" pitchFamily="18" charset="0"/>
                <a:ea typeface="Calibri" panose="020F0502020204030204" pitchFamily="34" charset="0"/>
                <a:cs typeface="Times New Roman" panose="02020603050405020304" pitchFamily="18" charset="0"/>
              </a:rPr>
              <a:t>Kebudayaan</a:t>
            </a:r>
            <a:r>
              <a:rPr lang="en-ID" sz="800" dirty="0">
                <a:effectLst/>
                <a:latin typeface="Cambria" panose="02040503050406030204" pitchFamily="18" charset="0"/>
                <a:ea typeface="Calibri" panose="020F0502020204030204" pitchFamily="34" charset="0"/>
                <a:cs typeface="Times New Roman" panose="02020603050405020304" pitchFamily="18" charset="0"/>
              </a:rPr>
              <a:t>, pp. 1–36, 2022.</a:t>
            </a:r>
            <a:endParaRPr lang="en-ID" sz="800" dirty="0">
              <a:effectLst/>
              <a:latin typeface="Calibri" panose="020F0502020204030204" pitchFamily="34" charset="0"/>
              <a:ea typeface="Calibri" panose="020F0502020204030204" pitchFamily="34" charset="0"/>
              <a:cs typeface="Times New Roman" panose="02020603050405020304" pitchFamily="18" charset="0"/>
            </a:endParaRPr>
          </a:p>
          <a:p>
            <a:pPr marL="406400" indent="-406400" algn="just">
              <a:lnSpc>
                <a:spcPct val="150000"/>
              </a:lnSpc>
              <a:spcAft>
                <a:spcPts val="800"/>
              </a:spcAft>
            </a:pPr>
            <a:r>
              <a:rPr lang="en-ID" sz="800" dirty="0">
                <a:effectLst/>
                <a:latin typeface="Cambria" panose="02040503050406030204" pitchFamily="18" charset="0"/>
                <a:ea typeface="Calibri" panose="020F0502020204030204" pitchFamily="34" charset="0"/>
                <a:cs typeface="Times New Roman" panose="02020603050405020304" pitchFamily="18" charset="0"/>
              </a:rPr>
              <a:t>[3]	E. Rosa, R.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Destian</a:t>
            </a:r>
            <a:r>
              <a:rPr lang="en-ID" sz="800" dirty="0">
                <a:effectLst/>
                <a:latin typeface="Cambria" panose="02040503050406030204" pitchFamily="18" charset="0"/>
                <a:ea typeface="Calibri" panose="020F0502020204030204" pitchFamily="34" charset="0"/>
                <a:cs typeface="Times New Roman" panose="02020603050405020304" pitchFamily="18" charset="0"/>
              </a:rPr>
              <a:t>, A.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Agustian</a:t>
            </a:r>
            <a:r>
              <a:rPr lang="en-ID" sz="800" dirty="0">
                <a:effectLst/>
                <a:latin typeface="Cambria" panose="02040503050406030204" pitchFamily="18" charset="0"/>
                <a:ea typeface="Calibri" panose="020F0502020204030204" pitchFamily="34" charset="0"/>
                <a:cs typeface="Times New Roman" panose="02020603050405020304" pitchFamily="18" charset="0"/>
              </a:rPr>
              <a:t>, and W.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Wahyudin</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Inovasi</a:t>
            </a:r>
            <a:r>
              <a:rPr lang="en-ID" sz="800" dirty="0">
                <a:effectLst/>
                <a:latin typeface="Cambria" panose="02040503050406030204" pitchFamily="18" charset="0"/>
                <a:ea typeface="Calibri" panose="020F0502020204030204" pitchFamily="34" charset="0"/>
                <a:cs typeface="Times New Roman" panose="02020603050405020304" pitchFamily="18" charset="0"/>
              </a:rPr>
              <a:t> model dan strategi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pembelajaran</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dalam</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implementasi</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kurikulum</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merdeka</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i="1" dirty="0">
                <a:effectLst/>
                <a:latin typeface="Cambria" panose="02040503050406030204" pitchFamily="18" charset="0"/>
                <a:ea typeface="Calibri" panose="020F0502020204030204" pitchFamily="34" charset="0"/>
                <a:cs typeface="Times New Roman" panose="02020603050405020304" pitchFamily="18" charset="0"/>
              </a:rPr>
              <a:t>J. Educ. Res.</a:t>
            </a:r>
            <a:r>
              <a:rPr lang="en-ID" sz="800" dirty="0">
                <a:effectLst/>
                <a:latin typeface="Cambria" panose="02040503050406030204" pitchFamily="18" charset="0"/>
                <a:ea typeface="Calibri" panose="020F0502020204030204" pitchFamily="34" charset="0"/>
                <a:cs typeface="Times New Roman" panose="02020603050405020304" pitchFamily="18" charset="0"/>
              </a:rPr>
              <a:t>, vol. 5, no. 3, pp. 2608–2617, 2024,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doi</a:t>
            </a:r>
            <a:r>
              <a:rPr lang="en-ID" sz="800" dirty="0">
                <a:effectLst/>
                <a:latin typeface="Cambria" panose="02040503050406030204" pitchFamily="18" charset="0"/>
                <a:ea typeface="Calibri" panose="020F0502020204030204" pitchFamily="34" charset="0"/>
                <a:cs typeface="Times New Roman" panose="02020603050405020304" pitchFamily="18" charset="0"/>
              </a:rPr>
              <a:t>: 10.37985/jer.v5i3.1153.</a:t>
            </a:r>
            <a:endParaRPr lang="en-ID" sz="800" dirty="0">
              <a:effectLst/>
              <a:latin typeface="Calibri" panose="020F0502020204030204" pitchFamily="34" charset="0"/>
              <a:ea typeface="Calibri" panose="020F0502020204030204" pitchFamily="34" charset="0"/>
              <a:cs typeface="Times New Roman" panose="02020603050405020304" pitchFamily="18" charset="0"/>
            </a:endParaRPr>
          </a:p>
          <a:p>
            <a:pPr marL="406400" indent="-406400" algn="just">
              <a:lnSpc>
                <a:spcPct val="150000"/>
              </a:lnSpc>
              <a:spcAft>
                <a:spcPts val="800"/>
              </a:spcAft>
            </a:pPr>
            <a:r>
              <a:rPr lang="en-ID" sz="800" dirty="0">
                <a:effectLst/>
                <a:latin typeface="Cambria" panose="02040503050406030204" pitchFamily="18" charset="0"/>
                <a:ea typeface="Calibri" panose="020F0502020204030204" pitchFamily="34" charset="0"/>
                <a:cs typeface="Times New Roman" panose="02020603050405020304" pitchFamily="18" charset="0"/>
              </a:rPr>
              <a:t>[4]	P.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Alifah</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Andhianto</a:t>
            </a:r>
            <a:r>
              <a:rPr lang="en-ID" sz="800" dirty="0">
                <a:effectLst/>
                <a:latin typeface="Cambria" panose="02040503050406030204" pitchFamily="18" charset="0"/>
                <a:ea typeface="Calibri" panose="020F0502020204030204" pitchFamily="34" charset="0"/>
                <a:cs typeface="Times New Roman" panose="02020603050405020304" pitchFamily="18" charset="0"/>
              </a:rPr>
              <a:t>, Y.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Fitriani</a:t>
            </a:r>
            <a:r>
              <a:rPr lang="en-ID" sz="800" dirty="0">
                <a:effectLst/>
                <a:latin typeface="Cambria" panose="02040503050406030204" pitchFamily="18" charset="0"/>
                <a:ea typeface="Calibri" panose="020F0502020204030204" pitchFamily="34" charset="0"/>
                <a:cs typeface="Times New Roman" panose="02020603050405020304" pitchFamily="18" charset="0"/>
              </a:rPr>
              <a:t>, and P.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Nuroniah</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Penerapan</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pembelajaran</a:t>
            </a:r>
            <a:r>
              <a:rPr lang="en-ID" sz="800" dirty="0">
                <a:effectLst/>
                <a:latin typeface="Cambria" panose="02040503050406030204" pitchFamily="18" charset="0"/>
                <a:ea typeface="Calibri" panose="020F0502020204030204" pitchFamily="34" charset="0"/>
                <a:cs typeface="Times New Roman" panose="02020603050405020304" pitchFamily="18" charset="0"/>
              </a:rPr>
              <a:t> steam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berbasis</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proyek</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penguatan</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profil</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pelajar</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pancasila</a:t>
            </a:r>
            <a:r>
              <a:rPr lang="en-ID" sz="800" dirty="0">
                <a:effectLst/>
                <a:latin typeface="Cambria" panose="02040503050406030204" pitchFamily="18" charset="0"/>
                <a:ea typeface="Calibri" panose="020F0502020204030204" pitchFamily="34" charset="0"/>
                <a:cs typeface="Times New Roman" panose="02020603050405020304" pitchFamily="18" charset="0"/>
              </a:rPr>
              <a:t> (p5) di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satuan</a:t>
            </a:r>
            <a:r>
              <a:rPr lang="en-ID" sz="800" dirty="0">
                <a:effectLst/>
                <a:latin typeface="Cambria" panose="02040503050406030204" pitchFamily="18" charset="0"/>
                <a:ea typeface="Calibri" panose="020F0502020204030204" pitchFamily="34" charset="0"/>
                <a:cs typeface="Times New Roman" panose="02020603050405020304" pitchFamily="18" charset="0"/>
              </a:rPr>
              <a:t> ECE,” </a:t>
            </a:r>
            <a:r>
              <a:rPr lang="en-ID" sz="800" i="1" dirty="0" err="1">
                <a:effectLst/>
                <a:latin typeface="Cambria" panose="02040503050406030204" pitchFamily="18" charset="0"/>
                <a:ea typeface="Calibri" panose="020F0502020204030204" pitchFamily="34" charset="0"/>
                <a:cs typeface="Times New Roman" panose="02020603050405020304" pitchFamily="18" charset="0"/>
              </a:rPr>
              <a:t>Murhum</a:t>
            </a:r>
            <a:r>
              <a:rPr lang="en-ID" sz="800" i="1" dirty="0">
                <a:effectLst/>
                <a:latin typeface="Cambria" panose="02040503050406030204" pitchFamily="18" charset="0"/>
                <a:ea typeface="Calibri" panose="020F0502020204030204" pitchFamily="34" charset="0"/>
                <a:cs typeface="Times New Roman" panose="02020603050405020304" pitchFamily="18" charset="0"/>
              </a:rPr>
              <a:t>  J. </a:t>
            </a:r>
            <a:r>
              <a:rPr lang="en-ID" sz="800" i="1" dirty="0" err="1">
                <a:effectLst/>
                <a:latin typeface="Cambria" panose="02040503050406030204" pitchFamily="18" charset="0"/>
                <a:ea typeface="Calibri" panose="020F0502020204030204" pitchFamily="34" charset="0"/>
                <a:cs typeface="Times New Roman" panose="02020603050405020304" pitchFamily="18" charset="0"/>
              </a:rPr>
              <a:t>Pendidik</a:t>
            </a:r>
            <a:r>
              <a:rPr lang="en-ID" sz="800" i="1" dirty="0">
                <a:effectLst/>
                <a:latin typeface="Cambria" panose="02040503050406030204" pitchFamily="18" charset="0"/>
                <a:ea typeface="Calibri" panose="020F0502020204030204" pitchFamily="34" charset="0"/>
                <a:cs typeface="Times New Roman" panose="02020603050405020304" pitchFamily="18" charset="0"/>
              </a:rPr>
              <a:t>. Anak </a:t>
            </a:r>
            <a:r>
              <a:rPr lang="en-ID" sz="800" i="1" dirty="0" err="1">
                <a:effectLst/>
                <a:latin typeface="Cambria" panose="02040503050406030204" pitchFamily="18" charset="0"/>
                <a:ea typeface="Calibri" panose="020F0502020204030204" pitchFamily="34" charset="0"/>
                <a:cs typeface="Times New Roman" panose="02020603050405020304" pitchFamily="18" charset="0"/>
              </a:rPr>
              <a:t>Usia</a:t>
            </a:r>
            <a:r>
              <a:rPr lang="en-ID" sz="800" i="1" dirty="0">
                <a:effectLst/>
                <a:latin typeface="Cambria" panose="02040503050406030204" pitchFamily="18" charset="0"/>
                <a:ea typeface="Calibri" panose="020F0502020204030204" pitchFamily="34" charset="0"/>
                <a:cs typeface="Times New Roman" panose="02020603050405020304" pitchFamily="18" charset="0"/>
              </a:rPr>
              <a:t> Dini</a:t>
            </a:r>
            <a:r>
              <a:rPr lang="en-ID" sz="800" dirty="0">
                <a:effectLst/>
                <a:latin typeface="Cambria" panose="02040503050406030204" pitchFamily="18" charset="0"/>
                <a:ea typeface="Calibri" panose="020F0502020204030204" pitchFamily="34" charset="0"/>
                <a:cs typeface="Times New Roman" panose="02020603050405020304" pitchFamily="18" charset="0"/>
              </a:rPr>
              <a:t>, vol. 5, no. 1, pp. 314–326, 2024,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doi</a:t>
            </a:r>
            <a:r>
              <a:rPr lang="en-ID" sz="800" dirty="0">
                <a:effectLst/>
                <a:latin typeface="Cambria" panose="02040503050406030204" pitchFamily="18" charset="0"/>
                <a:ea typeface="Calibri" panose="020F0502020204030204" pitchFamily="34" charset="0"/>
                <a:cs typeface="Times New Roman" panose="02020603050405020304" pitchFamily="18" charset="0"/>
              </a:rPr>
              <a:t>: 10.37985/murhum.v5i1.547.</a:t>
            </a:r>
            <a:endParaRPr lang="en-ID" sz="800" dirty="0">
              <a:effectLst/>
              <a:latin typeface="Calibri" panose="020F0502020204030204" pitchFamily="34" charset="0"/>
              <a:ea typeface="Calibri" panose="020F0502020204030204" pitchFamily="34" charset="0"/>
              <a:cs typeface="Times New Roman" panose="02020603050405020304" pitchFamily="18" charset="0"/>
            </a:endParaRPr>
          </a:p>
          <a:p>
            <a:pPr marL="406400" indent="-406400" algn="just">
              <a:lnSpc>
                <a:spcPct val="150000"/>
              </a:lnSpc>
              <a:spcAft>
                <a:spcPts val="800"/>
              </a:spcAft>
            </a:pPr>
            <a:r>
              <a:rPr lang="en-ID" sz="800" dirty="0">
                <a:effectLst/>
                <a:latin typeface="Cambria" panose="02040503050406030204" pitchFamily="18" charset="0"/>
                <a:ea typeface="Calibri" panose="020F0502020204030204" pitchFamily="34" charset="0"/>
                <a:cs typeface="Times New Roman" panose="02020603050405020304" pitchFamily="18" charset="0"/>
              </a:rPr>
              <a:t>[5]	E. S.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Barkah</a:t>
            </a:r>
            <a:r>
              <a:rPr lang="en-ID" sz="800" dirty="0">
                <a:effectLst/>
                <a:latin typeface="Cambria" panose="02040503050406030204" pitchFamily="18" charset="0"/>
                <a:ea typeface="Calibri" panose="020F0502020204030204" pitchFamily="34" charset="0"/>
                <a:cs typeface="Times New Roman" panose="02020603050405020304" pitchFamily="18" charset="0"/>
              </a:rPr>
              <a:t>, D.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Awaludin</a:t>
            </a:r>
            <a:r>
              <a:rPr lang="en-ID" sz="800" dirty="0">
                <a:effectLst/>
                <a:latin typeface="Cambria" panose="02040503050406030204" pitchFamily="18" charset="0"/>
                <a:ea typeface="Calibri" panose="020F0502020204030204" pitchFamily="34" charset="0"/>
                <a:cs typeface="Times New Roman" panose="02020603050405020304" pitchFamily="18" charset="0"/>
              </a:rPr>
              <a:t>, and M. I. E. A.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Bahtiar</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Implementasi</a:t>
            </a:r>
            <a:r>
              <a:rPr lang="en-ID" sz="800" dirty="0">
                <a:effectLst/>
                <a:latin typeface="Cambria" panose="02040503050406030204" pitchFamily="18" charset="0"/>
                <a:ea typeface="Calibri" panose="020F0502020204030204" pitchFamily="34" charset="0"/>
                <a:cs typeface="Times New Roman" panose="02020603050405020304" pitchFamily="18" charset="0"/>
              </a:rPr>
              <a:t> model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pembelajaran</a:t>
            </a:r>
            <a:r>
              <a:rPr lang="en-ID" sz="800" dirty="0">
                <a:effectLst/>
                <a:latin typeface="Cambria" panose="02040503050406030204" pitchFamily="18" charset="0"/>
                <a:ea typeface="Calibri" panose="020F0502020204030204" pitchFamily="34" charset="0"/>
                <a:cs typeface="Times New Roman" panose="02020603050405020304" pitchFamily="18" charset="0"/>
              </a:rPr>
              <a:t> steam (science , technology , engineering , art and mathematics): strategi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peningkatan</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kecakapan</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abad</a:t>
            </a:r>
            <a:r>
              <a:rPr lang="en-ID" sz="800" dirty="0">
                <a:effectLst/>
                <a:latin typeface="Cambria" panose="02040503050406030204" pitchFamily="18" charset="0"/>
                <a:ea typeface="Calibri" panose="020F0502020204030204" pitchFamily="34" charset="0"/>
                <a:cs typeface="Times New Roman" panose="02020603050405020304" pitchFamily="18" charset="0"/>
              </a:rPr>
              <a:t> 21,” </a:t>
            </a:r>
            <a:r>
              <a:rPr lang="en-ID" sz="800" i="1" dirty="0">
                <a:effectLst/>
                <a:latin typeface="Cambria" panose="02040503050406030204" pitchFamily="18" charset="0"/>
                <a:ea typeface="Calibri" panose="020F0502020204030204" pitchFamily="34" charset="0"/>
                <a:cs typeface="Times New Roman" panose="02020603050405020304" pitchFamily="18" charset="0"/>
              </a:rPr>
              <a:t>J. Syntax Admiration</a:t>
            </a:r>
            <a:r>
              <a:rPr lang="en-ID" sz="800" dirty="0">
                <a:effectLst/>
                <a:latin typeface="Cambria" panose="02040503050406030204" pitchFamily="18" charset="0"/>
                <a:ea typeface="Calibri" panose="020F0502020204030204" pitchFamily="34" charset="0"/>
                <a:cs typeface="Times New Roman" panose="02020603050405020304" pitchFamily="18" charset="0"/>
              </a:rPr>
              <a:t>, vol. 5, no. 9, pp. 3501–3511, 2024,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doi</a:t>
            </a:r>
            <a:r>
              <a:rPr lang="en-ID" sz="800" dirty="0">
                <a:effectLst/>
                <a:latin typeface="Cambria" panose="02040503050406030204" pitchFamily="18" charset="0"/>
                <a:ea typeface="Calibri" panose="020F0502020204030204" pitchFamily="34" charset="0"/>
                <a:cs typeface="Times New Roman" panose="02020603050405020304" pitchFamily="18" charset="0"/>
              </a:rPr>
              <a:t>: https://doi.org/10.46799/jsa.v5i9.1497.</a:t>
            </a:r>
            <a:endParaRPr lang="en-ID" sz="800" dirty="0">
              <a:effectLst/>
              <a:latin typeface="Calibri" panose="020F0502020204030204" pitchFamily="34" charset="0"/>
              <a:ea typeface="Calibri" panose="020F0502020204030204" pitchFamily="34" charset="0"/>
              <a:cs typeface="Times New Roman" panose="02020603050405020304" pitchFamily="18" charset="0"/>
            </a:endParaRPr>
          </a:p>
          <a:p>
            <a:pPr marL="406400" indent="-406400" algn="just">
              <a:lnSpc>
                <a:spcPct val="150000"/>
              </a:lnSpc>
              <a:spcAft>
                <a:spcPts val="800"/>
              </a:spcAft>
            </a:pPr>
            <a:r>
              <a:rPr lang="en-ID" sz="800" dirty="0">
                <a:effectLst/>
                <a:latin typeface="Cambria" panose="02040503050406030204" pitchFamily="18" charset="0"/>
                <a:ea typeface="Calibri" panose="020F0502020204030204" pitchFamily="34" charset="0"/>
                <a:cs typeface="Times New Roman" panose="02020603050405020304" pitchFamily="18" charset="0"/>
              </a:rPr>
              <a:t>[6]	I. B. A. A.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Wiguna</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i="1" dirty="0">
                <a:effectLst/>
                <a:latin typeface="Cambria" panose="02040503050406030204" pitchFamily="18" charset="0"/>
                <a:ea typeface="Calibri" panose="020F0502020204030204" pitchFamily="34" charset="0"/>
                <a:cs typeface="Times New Roman" panose="02020603050405020304" pitchFamily="18" charset="0"/>
              </a:rPr>
              <a:t>et al.</a:t>
            </a:r>
            <a:r>
              <a:rPr lang="en-ID" sz="800" dirty="0">
                <a:effectLst/>
                <a:latin typeface="Cambria" panose="02040503050406030204" pitchFamily="18" charset="0"/>
                <a:ea typeface="Calibri" panose="020F0502020204030204" pitchFamily="34" charset="0"/>
                <a:cs typeface="Times New Roman" panose="02020603050405020304" pitchFamily="18" charset="0"/>
              </a:rPr>
              <a:t>, “Integrasi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pembumian</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pembelajaran</a:t>
            </a:r>
            <a:r>
              <a:rPr lang="en-ID" sz="800" dirty="0">
                <a:effectLst/>
                <a:latin typeface="Cambria" panose="02040503050406030204" pitchFamily="18" charset="0"/>
                <a:ea typeface="Calibri" panose="020F0502020204030204" pitchFamily="34" charset="0"/>
                <a:cs typeface="Times New Roman" panose="02020603050405020304" pitchFamily="18" charset="0"/>
              </a:rPr>
              <a:t> sains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anak</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usia</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dini</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dengan</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pendekatan</a:t>
            </a:r>
            <a:r>
              <a:rPr lang="en-ID" sz="800" dirty="0">
                <a:effectLst/>
                <a:latin typeface="Cambria" panose="02040503050406030204" pitchFamily="18" charset="0"/>
                <a:ea typeface="Calibri" panose="020F0502020204030204" pitchFamily="34" charset="0"/>
                <a:cs typeface="Times New Roman" panose="02020603050405020304" pitchFamily="18" charset="0"/>
              </a:rPr>
              <a:t> steam di ECE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mutiara</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hati</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rinjani</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i="1" dirty="0">
                <a:effectLst/>
                <a:latin typeface="Cambria" panose="02040503050406030204" pitchFamily="18" charset="0"/>
                <a:ea typeface="Calibri" panose="020F0502020204030204" pitchFamily="34" charset="0"/>
                <a:cs typeface="Times New Roman" panose="02020603050405020304" pitchFamily="18" charset="0"/>
              </a:rPr>
              <a:t>Dharma </a:t>
            </a:r>
            <a:r>
              <a:rPr lang="en-ID" sz="800" i="1" dirty="0" err="1">
                <a:effectLst/>
                <a:latin typeface="Cambria" panose="02040503050406030204" pitchFamily="18" charset="0"/>
                <a:ea typeface="Calibri" panose="020F0502020204030204" pitchFamily="34" charset="0"/>
                <a:cs typeface="Times New Roman" panose="02020603050405020304" pitchFamily="18" charset="0"/>
              </a:rPr>
              <a:t>Sevanam</a:t>
            </a:r>
            <a:r>
              <a:rPr lang="en-ID" sz="800" i="1" dirty="0">
                <a:effectLst/>
                <a:latin typeface="Cambria" panose="02040503050406030204" pitchFamily="18" charset="0"/>
                <a:ea typeface="Calibri" panose="020F0502020204030204" pitchFamily="34" charset="0"/>
                <a:cs typeface="Times New Roman" panose="02020603050405020304" pitchFamily="18" charset="0"/>
              </a:rPr>
              <a:t>  J. </a:t>
            </a:r>
            <a:r>
              <a:rPr lang="en-ID" sz="800" i="1" dirty="0" err="1">
                <a:effectLst/>
                <a:latin typeface="Cambria" panose="02040503050406030204" pitchFamily="18" charset="0"/>
                <a:ea typeface="Calibri" panose="020F0502020204030204" pitchFamily="34" charset="0"/>
                <a:cs typeface="Times New Roman" panose="02020603050405020304" pitchFamily="18" charset="0"/>
              </a:rPr>
              <a:t>Pengabdi</a:t>
            </a:r>
            <a:r>
              <a:rPr lang="en-ID" sz="800" i="1" dirty="0">
                <a:effectLst/>
                <a:latin typeface="Cambria" panose="02040503050406030204" pitchFamily="18" charset="0"/>
                <a:ea typeface="Calibri" panose="020F0502020204030204" pitchFamily="34" charset="0"/>
                <a:cs typeface="Times New Roman" panose="02020603050405020304" pitchFamily="18" charset="0"/>
              </a:rPr>
              <a:t>. </a:t>
            </a:r>
            <a:r>
              <a:rPr lang="en-ID" sz="800" i="1" dirty="0" err="1">
                <a:effectLst/>
                <a:latin typeface="Cambria" panose="02040503050406030204" pitchFamily="18" charset="0"/>
                <a:ea typeface="Calibri" panose="020F0502020204030204" pitchFamily="34" charset="0"/>
                <a:cs typeface="Times New Roman" panose="02020603050405020304" pitchFamily="18" charset="0"/>
              </a:rPr>
              <a:t>Masy</a:t>
            </a:r>
            <a:r>
              <a:rPr lang="en-ID" sz="800" i="1" dirty="0">
                <a:effectLst/>
                <a:latin typeface="Cambria" panose="02040503050406030204" pitchFamily="18" charset="0"/>
                <a:ea typeface="Calibri" panose="020F0502020204030204" pitchFamily="34" charset="0"/>
                <a:cs typeface="Times New Roman" panose="02020603050405020304" pitchFamily="18" charset="0"/>
              </a:rPr>
              <a:t>.</a:t>
            </a:r>
            <a:r>
              <a:rPr lang="en-ID" sz="800" dirty="0">
                <a:effectLst/>
                <a:latin typeface="Cambria" panose="02040503050406030204" pitchFamily="18" charset="0"/>
                <a:ea typeface="Calibri" panose="020F0502020204030204" pitchFamily="34" charset="0"/>
                <a:cs typeface="Times New Roman" panose="02020603050405020304" pitchFamily="18" charset="0"/>
              </a:rPr>
              <a:t>, vol. 2, no. 1, pp. 114–128, 2023,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doi</a:t>
            </a:r>
            <a:r>
              <a:rPr lang="en-ID" sz="800" dirty="0">
                <a:effectLst/>
                <a:latin typeface="Cambria" panose="02040503050406030204" pitchFamily="18" charset="0"/>
                <a:ea typeface="Calibri" panose="020F0502020204030204" pitchFamily="34" charset="0"/>
                <a:cs typeface="Times New Roman" panose="02020603050405020304" pitchFamily="18" charset="0"/>
              </a:rPr>
              <a:t>: 10.53977/sjpkm.v2i1.963.</a:t>
            </a:r>
            <a:endParaRPr lang="en-ID" sz="800" dirty="0">
              <a:effectLst/>
              <a:latin typeface="Calibri" panose="020F0502020204030204" pitchFamily="34" charset="0"/>
              <a:ea typeface="Calibri" panose="020F0502020204030204" pitchFamily="34" charset="0"/>
              <a:cs typeface="Times New Roman" panose="02020603050405020304" pitchFamily="18" charset="0"/>
            </a:endParaRPr>
          </a:p>
          <a:p>
            <a:pPr marL="406400" indent="-406400" algn="just">
              <a:lnSpc>
                <a:spcPct val="150000"/>
              </a:lnSpc>
              <a:spcAft>
                <a:spcPts val="800"/>
              </a:spcAft>
            </a:pPr>
            <a:r>
              <a:rPr lang="en-ID" sz="800" dirty="0">
                <a:effectLst/>
                <a:latin typeface="Cambria" panose="02040503050406030204" pitchFamily="18" charset="0"/>
                <a:ea typeface="Calibri" panose="020F0502020204030204" pitchFamily="34" charset="0"/>
                <a:cs typeface="Times New Roman" panose="02020603050405020304" pitchFamily="18" charset="0"/>
              </a:rPr>
              <a:t>[7]	A. Fifi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Nurfajariyah</a:t>
            </a:r>
            <a:r>
              <a:rPr lang="en-ID" sz="800" dirty="0">
                <a:effectLst/>
                <a:latin typeface="Cambria" panose="02040503050406030204" pitchFamily="18" charset="0"/>
                <a:ea typeface="Calibri" panose="020F0502020204030204" pitchFamily="34" charset="0"/>
                <a:cs typeface="Times New Roman" panose="02020603050405020304" pitchFamily="18" charset="0"/>
              </a:rPr>
              <a:t> and E.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Risfaula</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Kusumawati</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Implementasi</a:t>
            </a:r>
            <a:r>
              <a:rPr lang="en-ID" sz="800" dirty="0">
                <a:effectLst/>
                <a:latin typeface="Cambria" panose="02040503050406030204" pitchFamily="18" charset="0"/>
                <a:ea typeface="Calibri" panose="020F0502020204030204" pitchFamily="34" charset="0"/>
                <a:cs typeface="Times New Roman" panose="02020603050405020304" pitchFamily="18" charset="0"/>
              </a:rPr>
              <a:t> dan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tantangan</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pembelajaran</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tematik</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terintegrasi</a:t>
            </a:r>
            <a:r>
              <a:rPr lang="en-ID" sz="800" dirty="0">
                <a:effectLst/>
                <a:latin typeface="Cambria" panose="02040503050406030204" pitchFamily="18" charset="0"/>
                <a:ea typeface="Calibri" panose="020F0502020204030204" pitchFamily="34" charset="0"/>
                <a:cs typeface="Times New Roman" panose="02020603050405020304" pitchFamily="18" charset="0"/>
              </a:rPr>
              <a:t> steam (science, technology, engineering, arts, mathematics),” </a:t>
            </a:r>
            <a:r>
              <a:rPr lang="en-ID" sz="800" i="1" dirty="0">
                <a:effectLst/>
                <a:latin typeface="Cambria" panose="02040503050406030204" pitchFamily="18" charset="0"/>
                <a:ea typeface="Calibri" panose="020F0502020204030204" pitchFamily="34" charset="0"/>
                <a:cs typeface="Times New Roman" panose="02020603050405020304" pitchFamily="18" charset="0"/>
              </a:rPr>
              <a:t>J. </a:t>
            </a:r>
            <a:r>
              <a:rPr lang="en-ID" sz="800" i="1" dirty="0" err="1">
                <a:effectLst/>
                <a:latin typeface="Cambria" panose="02040503050406030204" pitchFamily="18" charset="0"/>
                <a:ea typeface="Calibri" panose="020F0502020204030204" pitchFamily="34" charset="0"/>
                <a:cs typeface="Times New Roman" panose="02020603050405020304" pitchFamily="18" charset="0"/>
              </a:rPr>
              <a:t>Lentera</a:t>
            </a:r>
            <a:r>
              <a:rPr lang="en-ID" sz="800" i="1" dirty="0">
                <a:effectLst/>
                <a:latin typeface="Cambria" panose="02040503050406030204" pitchFamily="18" charset="0"/>
                <a:ea typeface="Calibri" panose="020F0502020204030204" pitchFamily="34" charset="0"/>
                <a:cs typeface="Times New Roman" panose="02020603050405020304" pitchFamily="18" charset="0"/>
              </a:rPr>
              <a:t> </a:t>
            </a:r>
            <a:r>
              <a:rPr lang="en-ID" sz="800" i="1" dirty="0" err="1">
                <a:effectLst/>
                <a:latin typeface="Cambria" panose="02040503050406030204" pitchFamily="18" charset="0"/>
                <a:ea typeface="Calibri" panose="020F0502020204030204" pitchFamily="34" charset="0"/>
                <a:cs typeface="Times New Roman" panose="02020603050405020304" pitchFamily="18" charset="0"/>
              </a:rPr>
              <a:t>Pendidik</a:t>
            </a:r>
            <a:r>
              <a:rPr lang="en-ID" sz="800" i="1" dirty="0">
                <a:effectLst/>
                <a:latin typeface="Cambria" panose="02040503050406030204" pitchFamily="18" charset="0"/>
                <a:ea typeface="Calibri" panose="020F0502020204030204" pitchFamily="34" charset="0"/>
                <a:cs typeface="Times New Roman" panose="02020603050405020304" pitchFamily="18" charset="0"/>
              </a:rPr>
              <a:t>. Pus. </a:t>
            </a:r>
            <a:r>
              <a:rPr lang="en-ID" sz="800" i="1" dirty="0" err="1">
                <a:effectLst/>
                <a:latin typeface="Cambria" panose="02040503050406030204" pitchFamily="18" charset="0"/>
                <a:ea typeface="Calibri" panose="020F0502020204030204" pitchFamily="34" charset="0"/>
                <a:cs typeface="Times New Roman" panose="02020603050405020304" pitchFamily="18" charset="0"/>
              </a:rPr>
              <a:t>Penelit</a:t>
            </a:r>
            <a:r>
              <a:rPr lang="en-ID" sz="800" i="1" dirty="0">
                <a:effectLst/>
                <a:latin typeface="Cambria" panose="02040503050406030204" pitchFamily="18" charset="0"/>
                <a:ea typeface="Calibri" panose="020F0502020204030204" pitchFamily="34" charset="0"/>
                <a:cs typeface="Times New Roman" panose="02020603050405020304" pitchFamily="18" charset="0"/>
              </a:rPr>
              <a:t>. LPPM UM METRO</a:t>
            </a:r>
            <a:r>
              <a:rPr lang="en-ID" sz="800" dirty="0">
                <a:effectLst/>
                <a:latin typeface="Cambria" panose="02040503050406030204" pitchFamily="18" charset="0"/>
                <a:ea typeface="Calibri" panose="020F0502020204030204" pitchFamily="34" charset="0"/>
                <a:cs typeface="Times New Roman" panose="02020603050405020304" pitchFamily="18" charset="0"/>
              </a:rPr>
              <a:t>, vol. 8, no. 1, pp. 49–63, 2023,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doi</a:t>
            </a:r>
            <a:r>
              <a:rPr lang="en-ID" sz="800" dirty="0">
                <a:effectLst/>
                <a:latin typeface="Cambria" panose="02040503050406030204" pitchFamily="18" charset="0"/>
                <a:ea typeface="Calibri" panose="020F0502020204030204" pitchFamily="34" charset="0"/>
                <a:cs typeface="Times New Roman" panose="02020603050405020304" pitchFamily="18" charset="0"/>
              </a:rPr>
              <a:t>: http://dx.doi.org/10.24127/jlpp.v8i1.2646.</a:t>
            </a:r>
            <a:endParaRPr lang="en-ID" sz="800" dirty="0">
              <a:effectLst/>
              <a:latin typeface="Calibri" panose="020F0502020204030204" pitchFamily="34" charset="0"/>
              <a:ea typeface="Calibri" panose="020F0502020204030204" pitchFamily="34" charset="0"/>
              <a:cs typeface="Times New Roman" panose="02020603050405020304" pitchFamily="18" charset="0"/>
            </a:endParaRPr>
          </a:p>
          <a:p>
            <a:pPr marL="406400" indent="-406400" algn="just">
              <a:lnSpc>
                <a:spcPct val="150000"/>
              </a:lnSpc>
              <a:spcAft>
                <a:spcPts val="800"/>
              </a:spcAft>
            </a:pPr>
            <a:r>
              <a:rPr lang="en-ID" sz="800" dirty="0">
                <a:effectLst/>
                <a:latin typeface="Cambria" panose="02040503050406030204" pitchFamily="18" charset="0"/>
                <a:ea typeface="Calibri" panose="020F0502020204030204" pitchFamily="34" charset="0"/>
                <a:cs typeface="Times New Roman" panose="02020603050405020304" pitchFamily="18" charset="0"/>
              </a:rPr>
              <a:t>[8]	Y. A.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Ansya</a:t>
            </a:r>
            <a:r>
              <a:rPr lang="en-ID" sz="800" dirty="0">
                <a:effectLst/>
                <a:latin typeface="Cambria" panose="02040503050406030204" pitchFamily="18" charset="0"/>
                <a:ea typeface="Calibri" panose="020F0502020204030204" pitchFamily="34" charset="0"/>
                <a:cs typeface="Times New Roman" panose="02020603050405020304" pitchFamily="18" charset="0"/>
              </a:rPr>
              <a:t>, “Upaya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meningkatkan</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minat</a:t>
            </a:r>
            <a:r>
              <a:rPr lang="en-ID" sz="800" dirty="0">
                <a:effectLst/>
                <a:latin typeface="Cambria" panose="02040503050406030204" pitchFamily="18" charset="0"/>
                <a:ea typeface="Calibri" panose="020F0502020204030204" pitchFamily="34" charset="0"/>
                <a:cs typeface="Times New Roman" panose="02020603050405020304" pitchFamily="18" charset="0"/>
              </a:rPr>
              <a:t> dan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prestasi</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belajar</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siswa</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kelas</a:t>
            </a:r>
            <a:r>
              <a:rPr lang="en-ID" sz="800" dirty="0">
                <a:effectLst/>
                <a:latin typeface="Cambria" panose="02040503050406030204" pitchFamily="18" charset="0"/>
                <a:ea typeface="Calibri" panose="020F0502020204030204" pitchFamily="34" charset="0"/>
                <a:cs typeface="Times New Roman" panose="02020603050405020304" pitchFamily="18" charset="0"/>
              </a:rPr>
              <a:t> iv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sekolah</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dasar</a:t>
            </a:r>
            <a:r>
              <a:rPr lang="en-ID" sz="800" dirty="0">
                <a:effectLst/>
                <a:latin typeface="Cambria" panose="02040503050406030204" pitchFamily="18" charset="0"/>
                <a:ea typeface="Calibri" panose="020F0502020204030204" pitchFamily="34" charset="0"/>
                <a:cs typeface="Times New Roman" panose="02020603050405020304" pitchFamily="18" charset="0"/>
              </a:rPr>
              <a:t> pada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pembelajaran</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ipa</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menggunakan</a:t>
            </a:r>
            <a:r>
              <a:rPr lang="en-ID" sz="800" dirty="0">
                <a:effectLst/>
                <a:latin typeface="Cambria" panose="02040503050406030204" pitchFamily="18" charset="0"/>
                <a:ea typeface="Calibri" panose="020F0502020204030204" pitchFamily="34" charset="0"/>
                <a:cs typeface="Times New Roman" panose="02020603050405020304" pitchFamily="18" charset="0"/>
              </a:rPr>
              <a:t> strategi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pjbl</a:t>
            </a:r>
            <a:r>
              <a:rPr lang="en-ID" sz="800" dirty="0">
                <a:effectLst/>
                <a:latin typeface="Cambria" panose="02040503050406030204" pitchFamily="18" charset="0"/>
                <a:ea typeface="Calibri" panose="020F0502020204030204" pitchFamily="34" charset="0"/>
                <a:cs typeface="Times New Roman" panose="02020603050405020304" pitchFamily="18" charset="0"/>
              </a:rPr>
              <a:t> (project-based learning),” </a:t>
            </a:r>
            <a:r>
              <a:rPr lang="en-ID" sz="800" i="1" dirty="0">
                <a:effectLst/>
                <a:latin typeface="Cambria" panose="02040503050406030204" pitchFamily="18" charset="0"/>
                <a:ea typeface="Calibri" panose="020F0502020204030204" pitchFamily="34" charset="0"/>
                <a:cs typeface="Times New Roman" panose="02020603050405020304" pitchFamily="18" charset="0"/>
              </a:rPr>
              <a:t>J. </a:t>
            </a:r>
            <a:r>
              <a:rPr lang="en-ID" sz="800" i="1" dirty="0" err="1">
                <a:effectLst/>
                <a:latin typeface="Cambria" panose="02040503050406030204" pitchFamily="18" charset="0"/>
                <a:ea typeface="Calibri" panose="020F0502020204030204" pitchFamily="34" charset="0"/>
                <a:cs typeface="Times New Roman" panose="02020603050405020304" pitchFamily="18" charset="0"/>
              </a:rPr>
              <a:t>Ilmu</a:t>
            </a:r>
            <a:r>
              <a:rPr lang="en-ID" sz="800" i="1" dirty="0">
                <a:effectLst/>
                <a:latin typeface="Cambria" panose="02040503050406030204" pitchFamily="18" charset="0"/>
                <a:ea typeface="Calibri" panose="020F0502020204030204" pitchFamily="34" charset="0"/>
                <a:cs typeface="Times New Roman" panose="02020603050405020304" pitchFamily="18" charset="0"/>
              </a:rPr>
              <a:t> Manaj. dan </a:t>
            </a:r>
            <a:r>
              <a:rPr lang="en-ID" sz="800" i="1" dirty="0" err="1">
                <a:effectLst/>
                <a:latin typeface="Cambria" panose="02040503050406030204" pitchFamily="18" charset="0"/>
                <a:ea typeface="Calibri" panose="020F0502020204030204" pitchFamily="34" charset="0"/>
                <a:cs typeface="Times New Roman" panose="02020603050405020304" pitchFamily="18" charset="0"/>
              </a:rPr>
              <a:t>Pendidik</a:t>
            </a:r>
            <a:r>
              <a:rPr lang="en-ID" sz="800" i="1" dirty="0">
                <a:effectLst/>
                <a:latin typeface="Cambria" panose="02040503050406030204" pitchFamily="18" charset="0"/>
                <a:ea typeface="Calibri" panose="020F0502020204030204" pitchFamily="34" charset="0"/>
                <a:cs typeface="Times New Roman" panose="02020603050405020304" pitchFamily="18" charset="0"/>
              </a:rPr>
              <a:t>.</a:t>
            </a:r>
            <a:r>
              <a:rPr lang="en-ID" sz="800" dirty="0">
                <a:effectLst/>
                <a:latin typeface="Cambria" panose="02040503050406030204" pitchFamily="18" charset="0"/>
                <a:ea typeface="Calibri" panose="020F0502020204030204" pitchFamily="34" charset="0"/>
                <a:cs typeface="Times New Roman" panose="02020603050405020304" pitchFamily="18" charset="0"/>
              </a:rPr>
              <a:t>, vol. 3, no. 1, pp. 43–52, 2023,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doi</a:t>
            </a:r>
            <a:r>
              <a:rPr lang="en-ID" sz="800" dirty="0">
                <a:effectLst/>
                <a:latin typeface="Cambria" panose="02040503050406030204" pitchFamily="18" charset="0"/>
                <a:ea typeface="Calibri" panose="020F0502020204030204" pitchFamily="34" charset="0"/>
                <a:cs typeface="Times New Roman" panose="02020603050405020304" pitchFamily="18" charset="0"/>
              </a:rPr>
              <a:t>: 10.30872/jimpian.v3i1.2225.</a:t>
            </a:r>
            <a:endParaRPr lang="en-ID" sz="800" dirty="0">
              <a:effectLst/>
              <a:latin typeface="Calibri" panose="020F0502020204030204" pitchFamily="34" charset="0"/>
              <a:ea typeface="Calibri" panose="020F0502020204030204" pitchFamily="34" charset="0"/>
              <a:cs typeface="Times New Roman" panose="02020603050405020304" pitchFamily="18" charset="0"/>
            </a:endParaRPr>
          </a:p>
          <a:p>
            <a:pPr marL="406400" indent="-406400" algn="just">
              <a:lnSpc>
                <a:spcPct val="150000"/>
              </a:lnSpc>
              <a:spcAft>
                <a:spcPts val="800"/>
              </a:spcAft>
            </a:pPr>
            <a:r>
              <a:rPr lang="en-ID" sz="800" dirty="0">
                <a:effectLst/>
                <a:latin typeface="Cambria" panose="02040503050406030204" pitchFamily="18" charset="0"/>
                <a:ea typeface="Calibri" panose="020F0502020204030204" pitchFamily="34" charset="0"/>
                <a:cs typeface="Times New Roman" panose="02020603050405020304" pitchFamily="18" charset="0"/>
              </a:rPr>
              <a:t>[9]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Rachmi</a:t>
            </a:r>
            <a:r>
              <a:rPr lang="en-ID" sz="800" dirty="0">
                <a:effectLst/>
                <a:latin typeface="Cambria" panose="02040503050406030204" pitchFamily="18" charset="0"/>
                <a:ea typeface="Calibri" panose="020F0502020204030204" pitchFamily="34" charset="0"/>
                <a:cs typeface="Times New Roman" panose="02020603050405020304" pitchFamily="18" charset="0"/>
              </a:rPr>
              <a:t>, A.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Surachman</a:t>
            </a:r>
            <a:r>
              <a:rPr lang="en-ID" sz="800" dirty="0">
                <a:effectLst/>
                <a:latin typeface="Cambria" panose="02040503050406030204" pitchFamily="18" charset="0"/>
                <a:ea typeface="Calibri" panose="020F0502020204030204" pitchFamily="34" charset="0"/>
                <a:cs typeface="Times New Roman" panose="02020603050405020304" pitchFamily="18" charset="0"/>
              </a:rPr>
              <a:t>, D. E. Putri, A. Nugroho, and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Salfin</a:t>
            </a:r>
            <a:r>
              <a:rPr lang="en-ID" sz="800" dirty="0">
                <a:effectLst/>
                <a:latin typeface="Cambria" panose="02040503050406030204" pitchFamily="18" charset="0"/>
                <a:ea typeface="Calibri" panose="020F0502020204030204" pitchFamily="34" charset="0"/>
                <a:cs typeface="Times New Roman" panose="02020603050405020304" pitchFamily="18" charset="0"/>
              </a:rPr>
              <a:t>, “Pendidikan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nilai</a:t>
            </a:r>
            <a:r>
              <a:rPr lang="en-ID" sz="800" dirty="0">
                <a:effectLst/>
                <a:latin typeface="Cambria" panose="02040503050406030204" pitchFamily="18" charset="0"/>
                <a:ea typeface="Calibri" panose="020F0502020204030204" pitchFamily="34" charset="0"/>
                <a:cs typeface="Times New Roman" panose="02020603050405020304" pitchFamily="18" charset="0"/>
              </a:rPr>
              <a:t> di era digital: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Tantangan</a:t>
            </a:r>
            <a:r>
              <a:rPr lang="en-ID" sz="800" dirty="0">
                <a:effectLst/>
                <a:latin typeface="Cambria" panose="02040503050406030204" pitchFamily="18" charset="0"/>
                <a:ea typeface="Calibri" panose="020F0502020204030204" pitchFamily="34" charset="0"/>
                <a:cs typeface="Times New Roman" panose="02020603050405020304" pitchFamily="18" charset="0"/>
              </a:rPr>
              <a:t> dan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peluang</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i="1" dirty="0" err="1">
                <a:effectLst/>
                <a:latin typeface="Cambria" panose="02040503050406030204" pitchFamily="18" charset="0"/>
                <a:ea typeface="Calibri" panose="020F0502020204030204" pitchFamily="34" charset="0"/>
                <a:cs typeface="Times New Roman" panose="02020603050405020304" pitchFamily="18" charset="0"/>
              </a:rPr>
              <a:t>Afeksi</a:t>
            </a:r>
            <a:r>
              <a:rPr lang="en-ID" sz="800" i="1" dirty="0">
                <a:effectLst/>
                <a:latin typeface="Cambria" panose="02040503050406030204" pitchFamily="18" charset="0"/>
                <a:ea typeface="Calibri" panose="020F0502020204030204" pitchFamily="34" charset="0"/>
                <a:cs typeface="Times New Roman" panose="02020603050405020304" pitchFamily="18" charset="0"/>
              </a:rPr>
              <a:t> J. </a:t>
            </a:r>
            <a:r>
              <a:rPr lang="en-ID" sz="800" i="1" dirty="0" err="1">
                <a:effectLst/>
                <a:latin typeface="Cambria" panose="02040503050406030204" pitchFamily="18" charset="0"/>
                <a:ea typeface="Calibri" panose="020F0502020204030204" pitchFamily="34" charset="0"/>
                <a:cs typeface="Times New Roman" panose="02020603050405020304" pitchFamily="18" charset="0"/>
              </a:rPr>
              <a:t>Penelit</a:t>
            </a:r>
            <a:r>
              <a:rPr lang="en-ID" sz="800" i="1" dirty="0">
                <a:effectLst/>
                <a:latin typeface="Cambria" panose="02040503050406030204" pitchFamily="18" charset="0"/>
                <a:ea typeface="Calibri" panose="020F0502020204030204" pitchFamily="34" charset="0"/>
                <a:cs typeface="Times New Roman" panose="02020603050405020304" pitchFamily="18" charset="0"/>
              </a:rPr>
              <a:t>. dan Eval. </a:t>
            </a:r>
            <a:r>
              <a:rPr lang="en-ID" sz="800" i="1" dirty="0" err="1">
                <a:effectLst/>
                <a:latin typeface="Cambria" panose="02040503050406030204" pitchFamily="18" charset="0"/>
                <a:ea typeface="Calibri" panose="020F0502020204030204" pitchFamily="34" charset="0"/>
                <a:cs typeface="Times New Roman" panose="02020603050405020304" pitchFamily="18" charset="0"/>
              </a:rPr>
              <a:t>Pendidik</a:t>
            </a:r>
            <a:r>
              <a:rPr lang="en-ID" sz="800" i="1" dirty="0">
                <a:effectLst/>
                <a:latin typeface="Cambria" panose="02040503050406030204" pitchFamily="18" charset="0"/>
                <a:ea typeface="Calibri" panose="020F0502020204030204" pitchFamily="34" charset="0"/>
                <a:cs typeface="Times New Roman" panose="02020603050405020304" pitchFamily="18" charset="0"/>
              </a:rPr>
              <a:t>.</a:t>
            </a:r>
            <a:r>
              <a:rPr lang="en-ID" sz="800" dirty="0">
                <a:effectLst/>
                <a:latin typeface="Cambria" panose="02040503050406030204" pitchFamily="18" charset="0"/>
                <a:ea typeface="Calibri" panose="020F0502020204030204" pitchFamily="34" charset="0"/>
                <a:cs typeface="Times New Roman" panose="02020603050405020304" pitchFamily="18" charset="0"/>
              </a:rPr>
              <a:t>, vol. 5, no. 2, pp. 326–335, 2024,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doi</a:t>
            </a:r>
            <a:r>
              <a:rPr lang="en-ID" sz="800" dirty="0">
                <a:effectLst/>
                <a:latin typeface="Cambria" panose="02040503050406030204" pitchFamily="18" charset="0"/>
                <a:ea typeface="Calibri" panose="020F0502020204030204" pitchFamily="34" charset="0"/>
                <a:cs typeface="Times New Roman" panose="02020603050405020304" pitchFamily="18" charset="0"/>
              </a:rPr>
              <a:t>: 10.59698/afeksi.v5i2.254.</a:t>
            </a:r>
            <a:endParaRPr lang="en-ID" sz="800" dirty="0">
              <a:effectLst/>
              <a:latin typeface="Calibri" panose="020F0502020204030204" pitchFamily="34" charset="0"/>
              <a:ea typeface="Calibri" panose="020F0502020204030204" pitchFamily="34" charset="0"/>
              <a:cs typeface="Times New Roman" panose="02020603050405020304" pitchFamily="18" charset="0"/>
            </a:endParaRPr>
          </a:p>
          <a:p>
            <a:pPr marL="406400" indent="-406400" algn="just">
              <a:lnSpc>
                <a:spcPct val="150000"/>
              </a:lnSpc>
              <a:spcAft>
                <a:spcPts val="800"/>
              </a:spcAft>
            </a:pPr>
            <a:r>
              <a:rPr lang="en-ID" sz="800" dirty="0">
                <a:effectLst/>
                <a:latin typeface="Cambria" panose="02040503050406030204" pitchFamily="18" charset="0"/>
                <a:ea typeface="Calibri" panose="020F0502020204030204" pitchFamily="34" charset="0"/>
                <a:cs typeface="Times New Roman" panose="02020603050405020304" pitchFamily="18" charset="0"/>
              </a:rPr>
              <a:t>[10]	I.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Septiani</a:t>
            </a:r>
            <a:r>
              <a:rPr lang="en-ID" sz="800" dirty="0">
                <a:effectLst/>
                <a:latin typeface="Cambria" panose="02040503050406030204" pitchFamily="18" charset="0"/>
                <a:ea typeface="Calibri" panose="020F0502020204030204" pitchFamily="34" charset="0"/>
                <a:cs typeface="Times New Roman" panose="02020603050405020304" pitchFamily="18" charset="0"/>
              </a:rPr>
              <a:t> and D. Kasih,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Implementasi</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metode</a:t>
            </a:r>
            <a:r>
              <a:rPr lang="en-ID" sz="800" dirty="0">
                <a:effectLst/>
                <a:latin typeface="Cambria" panose="02040503050406030204" pitchFamily="18" charset="0"/>
                <a:ea typeface="Calibri" panose="020F0502020204030204" pitchFamily="34" charset="0"/>
                <a:cs typeface="Times New Roman" panose="02020603050405020304" pitchFamily="18" charset="0"/>
              </a:rPr>
              <a:t> steam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terhadap</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kemandirian</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anak</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usia</a:t>
            </a:r>
            <a:r>
              <a:rPr lang="en-ID" sz="800" dirty="0">
                <a:effectLst/>
                <a:latin typeface="Cambria" panose="02040503050406030204" pitchFamily="18" charset="0"/>
                <a:ea typeface="Calibri" panose="020F0502020204030204" pitchFamily="34" charset="0"/>
                <a:cs typeface="Times New Roman" panose="02020603050405020304" pitchFamily="18" charset="0"/>
              </a:rPr>
              <a:t> 5-6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tahun</a:t>
            </a:r>
            <a:r>
              <a:rPr lang="en-ID" sz="800" dirty="0">
                <a:effectLst/>
                <a:latin typeface="Cambria" panose="02040503050406030204" pitchFamily="18" charset="0"/>
                <a:ea typeface="Calibri" panose="020F0502020204030204" pitchFamily="34" charset="0"/>
                <a:cs typeface="Times New Roman" panose="02020603050405020304" pitchFamily="18" charset="0"/>
              </a:rPr>
              <a:t> di ECE alpha omega school,” </a:t>
            </a:r>
            <a:r>
              <a:rPr lang="en-ID" sz="800" i="1" dirty="0">
                <a:effectLst/>
                <a:latin typeface="Cambria" panose="02040503050406030204" pitchFamily="18" charset="0"/>
                <a:ea typeface="Calibri" panose="020F0502020204030204" pitchFamily="34" charset="0"/>
                <a:cs typeface="Times New Roman" panose="02020603050405020304" pitchFamily="18" charset="0"/>
              </a:rPr>
              <a:t>J. </a:t>
            </a:r>
            <a:r>
              <a:rPr lang="en-ID" sz="800" i="1" dirty="0" err="1">
                <a:effectLst/>
                <a:latin typeface="Cambria" panose="02040503050406030204" pitchFamily="18" charset="0"/>
                <a:ea typeface="Calibri" panose="020F0502020204030204" pitchFamily="34" charset="0"/>
                <a:cs typeface="Times New Roman" panose="02020603050405020304" pitchFamily="18" charset="0"/>
              </a:rPr>
              <a:t>Jendela</a:t>
            </a:r>
            <a:r>
              <a:rPr lang="en-ID" sz="800" i="1" dirty="0">
                <a:effectLst/>
                <a:latin typeface="Cambria" panose="02040503050406030204" pitchFamily="18" charset="0"/>
                <a:ea typeface="Calibri" panose="020F0502020204030204" pitchFamily="34" charset="0"/>
                <a:cs typeface="Times New Roman" panose="02020603050405020304" pitchFamily="18" charset="0"/>
              </a:rPr>
              <a:t> </a:t>
            </a:r>
            <a:r>
              <a:rPr lang="en-ID" sz="800" i="1" dirty="0" err="1">
                <a:effectLst/>
                <a:latin typeface="Cambria" panose="02040503050406030204" pitchFamily="18" charset="0"/>
                <a:ea typeface="Calibri" panose="020F0502020204030204" pitchFamily="34" charset="0"/>
                <a:cs typeface="Times New Roman" panose="02020603050405020304" pitchFamily="18" charset="0"/>
              </a:rPr>
              <a:t>Pendidik</a:t>
            </a:r>
            <a:r>
              <a:rPr lang="en-ID" sz="800" i="1" dirty="0">
                <a:effectLst/>
                <a:latin typeface="Cambria" panose="02040503050406030204" pitchFamily="18" charset="0"/>
                <a:ea typeface="Calibri" panose="020F0502020204030204" pitchFamily="34" charset="0"/>
                <a:cs typeface="Times New Roman" panose="02020603050405020304" pitchFamily="18" charset="0"/>
              </a:rPr>
              <a:t>.</a:t>
            </a:r>
            <a:r>
              <a:rPr lang="en-ID" sz="800" dirty="0">
                <a:effectLst/>
                <a:latin typeface="Cambria" panose="02040503050406030204" pitchFamily="18" charset="0"/>
                <a:ea typeface="Calibri" panose="020F0502020204030204" pitchFamily="34" charset="0"/>
                <a:cs typeface="Times New Roman" panose="02020603050405020304" pitchFamily="18" charset="0"/>
              </a:rPr>
              <a:t>, vol. 1, no. 04, pp. 192–199, 2021,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doi</a:t>
            </a:r>
            <a:r>
              <a:rPr lang="en-ID" sz="800" dirty="0">
                <a:effectLst/>
                <a:latin typeface="Cambria" panose="02040503050406030204" pitchFamily="18" charset="0"/>
                <a:ea typeface="Calibri" panose="020F0502020204030204" pitchFamily="34" charset="0"/>
                <a:cs typeface="Times New Roman" panose="02020603050405020304" pitchFamily="18" charset="0"/>
              </a:rPr>
              <a:t>: 10.57008/jjp.v1i04.44.</a:t>
            </a:r>
            <a:endParaRPr lang="en-ID" sz="800" dirty="0">
              <a:effectLst/>
              <a:latin typeface="Calibri" panose="020F0502020204030204" pitchFamily="34" charset="0"/>
              <a:ea typeface="Calibri" panose="020F0502020204030204" pitchFamily="34" charset="0"/>
              <a:cs typeface="Times New Roman" panose="02020603050405020304" pitchFamily="18" charset="0"/>
            </a:endParaRPr>
          </a:p>
          <a:p>
            <a:pPr marL="406400" indent="-406400" algn="just">
              <a:lnSpc>
                <a:spcPct val="150000"/>
              </a:lnSpc>
              <a:spcAft>
                <a:spcPts val="800"/>
              </a:spcAft>
            </a:pPr>
            <a:r>
              <a:rPr lang="en-ID" sz="800" dirty="0">
                <a:effectLst/>
                <a:latin typeface="Cambria" panose="02040503050406030204" pitchFamily="18" charset="0"/>
                <a:ea typeface="Calibri" panose="020F0502020204030204" pitchFamily="34" charset="0"/>
                <a:cs typeface="Times New Roman" panose="02020603050405020304" pitchFamily="18" charset="0"/>
              </a:rPr>
              <a:t>[11]	W.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Handayani</a:t>
            </a:r>
            <a:r>
              <a:rPr lang="en-ID" sz="800" dirty="0">
                <a:effectLst/>
                <a:latin typeface="Cambria" panose="02040503050406030204" pitchFamily="18" charset="0"/>
                <a:ea typeface="Calibri" panose="020F0502020204030204" pitchFamily="34" charset="0"/>
                <a:cs typeface="Times New Roman" panose="02020603050405020304" pitchFamily="18" charset="0"/>
              </a:rPr>
              <a:t>, D.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Kuswandi</a:t>
            </a:r>
            <a:r>
              <a:rPr lang="en-ID" sz="800" dirty="0">
                <a:effectLst/>
                <a:latin typeface="Cambria" panose="02040503050406030204" pitchFamily="18" charset="0"/>
                <a:ea typeface="Calibri" panose="020F0502020204030204" pitchFamily="34" charset="0"/>
                <a:cs typeface="Times New Roman" panose="02020603050405020304" pitchFamily="18" charset="0"/>
              </a:rPr>
              <a:t>, S. Akbar, and I. Arifin,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Pembelajaran</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berbasis</a:t>
            </a:r>
            <a:r>
              <a:rPr lang="en-ID" sz="800" dirty="0">
                <a:effectLst/>
                <a:latin typeface="Cambria" panose="02040503050406030204" pitchFamily="18" charset="0"/>
                <a:ea typeface="Calibri" panose="020F0502020204030204" pitchFamily="34" charset="0"/>
                <a:cs typeface="Times New Roman" panose="02020603050405020304" pitchFamily="18" charset="0"/>
              </a:rPr>
              <a:t> steam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untuk</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perkembangan</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kognitif</a:t>
            </a:r>
            <a:r>
              <a:rPr lang="en-ID" sz="800" dirty="0">
                <a:effectLst/>
                <a:latin typeface="Cambria" panose="02040503050406030204" pitchFamily="18" charset="0"/>
                <a:ea typeface="Calibri" panose="020F0502020204030204" pitchFamily="34" charset="0"/>
                <a:cs typeface="Times New Roman" panose="02020603050405020304" pitchFamily="18" charset="0"/>
              </a:rPr>
              <a:t> pada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anak</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i="1" dirty="0" err="1">
                <a:effectLst/>
                <a:latin typeface="Cambria" panose="02040503050406030204" pitchFamily="18" charset="0"/>
                <a:ea typeface="Calibri" panose="020F0502020204030204" pitchFamily="34" charset="0"/>
                <a:cs typeface="Times New Roman" panose="02020603050405020304" pitchFamily="18" charset="0"/>
              </a:rPr>
              <a:t>Murhum</a:t>
            </a:r>
            <a:r>
              <a:rPr lang="en-ID" sz="800" i="1" dirty="0">
                <a:effectLst/>
                <a:latin typeface="Cambria" panose="02040503050406030204" pitchFamily="18" charset="0"/>
                <a:ea typeface="Calibri" panose="020F0502020204030204" pitchFamily="34" charset="0"/>
                <a:cs typeface="Times New Roman" panose="02020603050405020304" pitchFamily="18" charset="0"/>
              </a:rPr>
              <a:t>  J. </a:t>
            </a:r>
            <a:r>
              <a:rPr lang="en-ID" sz="800" i="1" dirty="0" err="1">
                <a:effectLst/>
                <a:latin typeface="Cambria" panose="02040503050406030204" pitchFamily="18" charset="0"/>
                <a:ea typeface="Calibri" panose="020F0502020204030204" pitchFamily="34" charset="0"/>
                <a:cs typeface="Times New Roman" panose="02020603050405020304" pitchFamily="18" charset="0"/>
              </a:rPr>
              <a:t>Pendidik</a:t>
            </a:r>
            <a:r>
              <a:rPr lang="en-ID" sz="800" i="1" dirty="0">
                <a:effectLst/>
                <a:latin typeface="Cambria" panose="02040503050406030204" pitchFamily="18" charset="0"/>
                <a:ea typeface="Calibri" panose="020F0502020204030204" pitchFamily="34" charset="0"/>
                <a:cs typeface="Times New Roman" panose="02020603050405020304" pitchFamily="18" charset="0"/>
              </a:rPr>
              <a:t>. Anak </a:t>
            </a:r>
            <a:r>
              <a:rPr lang="en-ID" sz="800" i="1" dirty="0" err="1">
                <a:effectLst/>
                <a:latin typeface="Cambria" panose="02040503050406030204" pitchFamily="18" charset="0"/>
                <a:ea typeface="Calibri" panose="020F0502020204030204" pitchFamily="34" charset="0"/>
                <a:cs typeface="Times New Roman" panose="02020603050405020304" pitchFamily="18" charset="0"/>
              </a:rPr>
              <a:t>Usia</a:t>
            </a:r>
            <a:r>
              <a:rPr lang="en-ID" sz="800" i="1" dirty="0">
                <a:effectLst/>
                <a:latin typeface="Cambria" panose="02040503050406030204" pitchFamily="18" charset="0"/>
                <a:ea typeface="Calibri" panose="020F0502020204030204" pitchFamily="34" charset="0"/>
                <a:cs typeface="Times New Roman" panose="02020603050405020304" pitchFamily="18" charset="0"/>
              </a:rPr>
              <a:t> Dini</a:t>
            </a:r>
            <a:r>
              <a:rPr lang="en-ID" sz="800" dirty="0">
                <a:effectLst/>
                <a:latin typeface="Cambria" panose="02040503050406030204" pitchFamily="18" charset="0"/>
                <a:ea typeface="Calibri" panose="020F0502020204030204" pitchFamily="34" charset="0"/>
                <a:cs typeface="Times New Roman" panose="02020603050405020304" pitchFamily="18" charset="0"/>
              </a:rPr>
              <a:t>, vol. 4, no. 2, pp. 770–778, 2023,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doi</a:t>
            </a:r>
            <a:r>
              <a:rPr lang="en-ID" sz="800" dirty="0">
                <a:effectLst/>
                <a:latin typeface="Cambria" panose="02040503050406030204" pitchFamily="18" charset="0"/>
                <a:ea typeface="Calibri" panose="020F0502020204030204" pitchFamily="34" charset="0"/>
                <a:cs typeface="Times New Roman" panose="02020603050405020304" pitchFamily="18" charset="0"/>
              </a:rPr>
              <a:t>: 10.37985/murhum.v4i2.390.</a:t>
            </a:r>
            <a:endParaRPr lang="en-ID" sz="800" dirty="0">
              <a:effectLst/>
              <a:latin typeface="Calibri" panose="020F0502020204030204" pitchFamily="34" charset="0"/>
              <a:ea typeface="Calibri" panose="020F0502020204030204" pitchFamily="34" charset="0"/>
              <a:cs typeface="Times New Roman" panose="02020603050405020304" pitchFamily="18" charset="0"/>
            </a:endParaRPr>
          </a:p>
          <a:p>
            <a:pPr marL="406400" indent="-406400" algn="just">
              <a:lnSpc>
                <a:spcPct val="150000"/>
              </a:lnSpc>
              <a:spcAft>
                <a:spcPts val="800"/>
              </a:spcAft>
            </a:pPr>
            <a:r>
              <a:rPr lang="en-ID" sz="800" dirty="0">
                <a:effectLst/>
                <a:latin typeface="Cambria" panose="02040503050406030204" pitchFamily="18" charset="0"/>
                <a:ea typeface="Calibri" panose="020F0502020204030204" pitchFamily="34" charset="0"/>
                <a:cs typeface="Times New Roman" panose="02020603050405020304" pitchFamily="18" charset="0"/>
              </a:rPr>
              <a:t>[12]	P.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Purwaningsih</a:t>
            </a:r>
            <a:r>
              <a:rPr lang="en-ID" sz="800" dirty="0">
                <a:effectLst/>
                <a:latin typeface="Cambria" panose="02040503050406030204" pitchFamily="18" charset="0"/>
                <a:ea typeface="Calibri" panose="020F0502020204030204" pitchFamily="34" charset="0"/>
                <a:cs typeface="Times New Roman" panose="02020603050405020304" pitchFamily="18" charset="0"/>
              </a:rPr>
              <a:t>, M. Munawar, and D.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Prasetiyawati</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Dyah</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Hariyanti</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Analisis</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pembelajaran</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lingkungan</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sosial</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berbasis</a:t>
            </a:r>
            <a:r>
              <a:rPr lang="en-ID" sz="800" dirty="0">
                <a:effectLst/>
                <a:latin typeface="Cambria" panose="02040503050406030204" pitchFamily="18" charset="0"/>
                <a:ea typeface="Calibri" panose="020F0502020204030204" pitchFamily="34" charset="0"/>
                <a:cs typeface="Times New Roman" panose="02020603050405020304" pitchFamily="18" charset="0"/>
              </a:rPr>
              <a:t> steam pada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anak</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usia</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dini</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i="1" dirty="0" err="1">
                <a:effectLst/>
                <a:latin typeface="Cambria" panose="02040503050406030204" pitchFamily="18" charset="0"/>
                <a:ea typeface="Calibri" panose="020F0502020204030204" pitchFamily="34" charset="0"/>
                <a:cs typeface="Times New Roman" panose="02020603050405020304" pitchFamily="18" charset="0"/>
              </a:rPr>
              <a:t>Murhum</a:t>
            </a:r>
            <a:r>
              <a:rPr lang="en-ID" sz="800" i="1" dirty="0">
                <a:effectLst/>
                <a:latin typeface="Cambria" panose="02040503050406030204" pitchFamily="18" charset="0"/>
                <a:ea typeface="Calibri" panose="020F0502020204030204" pitchFamily="34" charset="0"/>
                <a:cs typeface="Times New Roman" panose="02020603050405020304" pitchFamily="18" charset="0"/>
              </a:rPr>
              <a:t>  J. </a:t>
            </a:r>
            <a:r>
              <a:rPr lang="en-ID" sz="800" i="1" dirty="0" err="1">
                <a:effectLst/>
                <a:latin typeface="Cambria" panose="02040503050406030204" pitchFamily="18" charset="0"/>
                <a:ea typeface="Calibri" panose="020F0502020204030204" pitchFamily="34" charset="0"/>
                <a:cs typeface="Times New Roman" panose="02020603050405020304" pitchFamily="18" charset="0"/>
              </a:rPr>
              <a:t>Pendidik</a:t>
            </a:r>
            <a:r>
              <a:rPr lang="en-ID" sz="800" i="1" dirty="0">
                <a:effectLst/>
                <a:latin typeface="Cambria" panose="02040503050406030204" pitchFamily="18" charset="0"/>
                <a:ea typeface="Calibri" panose="020F0502020204030204" pitchFamily="34" charset="0"/>
                <a:cs typeface="Times New Roman" panose="02020603050405020304" pitchFamily="18" charset="0"/>
              </a:rPr>
              <a:t>. Anak </a:t>
            </a:r>
            <a:r>
              <a:rPr lang="en-ID" sz="800" i="1" dirty="0" err="1">
                <a:effectLst/>
                <a:latin typeface="Cambria" panose="02040503050406030204" pitchFamily="18" charset="0"/>
                <a:ea typeface="Calibri" panose="020F0502020204030204" pitchFamily="34" charset="0"/>
                <a:cs typeface="Times New Roman" panose="02020603050405020304" pitchFamily="18" charset="0"/>
              </a:rPr>
              <a:t>Usia</a:t>
            </a:r>
            <a:r>
              <a:rPr lang="en-ID" sz="800" i="1" dirty="0">
                <a:effectLst/>
                <a:latin typeface="Cambria" panose="02040503050406030204" pitchFamily="18" charset="0"/>
                <a:ea typeface="Calibri" panose="020F0502020204030204" pitchFamily="34" charset="0"/>
                <a:cs typeface="Times New Roman" panose="02020603050405020304" pitchFamily="18" charset="0"/>
              </a:rPr>
              <a:t> Dini</a:t>
            </a:r>
            <a:r>
              <a:rPr lang="en-ID" sz="800" dirty="0">
                <a:effectLst/>
                <a:latin typeface="Cambria" panose="02040503050406030204" pitchFamily="18" charset="0"/>
                <a:ea typeface="Calibri" panose="020F0502020204030204" pitchFamily="34" charset="0"/>
                <a:cs typeface="Times New Roman" panose="02020603050405020304" pitchFamily="18" charset="0"/>
              </a:rPr>
              <a:t>, vol. 3, no. 1, pp. 13–23, 2022,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doi</a:t>
            </a:r>
            <a:r>
              <a:rPr lang="en-ID" sz="800" dirty="0">
                <a:effectLst/>
                <a:latin typeface="Cambria" panose="02040503050406030204" pitchFamily="18" charset="0"/>
                <a:ea typeface="Calibri" panose="020F0502020204030204" pitchFamily="34" charset="0"/>
                <a:cs typeface="Times New Roman" panose="02020603050405020304" pitchFamily="18" charset="0"/>
              </a:rPr>
              <a:t>: 10.37985/murhum.v3i1.68.</a:t>
            </a:r>
            <a:endParaRPr lang="en-ID" sz="800" dirty="0">
              <a:effectLst/>
              <a:latin typeface="Calibri" panose="020F0502020204030204" pitchFamily="34" charset="0"/>
              <a:ea typeface="Calibri" panose="020F0502020204030204" pitchFamily="34" charset="0"/>
              <a:cs typeface="Times New Roman" panose="02020603050405020304" pitchFamily="18" charset="0"/>
            </a:endParaRPr>
          </a:p>
          <a:p>
            <a:pPr marL="406400" indent="-406400" algn="just">
              <a:lnSpc>
                <a:spcPct val="150000"/>
              </a:lnSpc>
              <a:spcAft>
                <a:spcPts val="800"/>
              </a:spcAft>
            </a:pPr>
            <a:r>
              <a:rPr lang="en-ID" sz="800" dirty="0">
                <a:effectLst/>
                <a:latin typeface="Cambria" panose="02040503050406030204" pitchFamily="18" charset="0"/>
                <a:ea typeface="Calibri" panose="020F0502020204030204" pitchFamily="34" charset="0"/>
                <a:cs typeface="Times New Roman" panose="02020603050405020304" pitchFamily="18" charset="0"/>
              </a:rPr>
              <a:t>[13]	S.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Widiastuti</a:t>
            </a:r>
            <a:r>
              <a:rPr lang="en-ID" sz="800" dirty="0">
                <a:effectLst/>
                <a:latin typeface="Cambria" panose="02040503050406030204" pitchFamily="18" charset="0"/>
                <a:ea typeface="Calibri" panose="020F0502020204030204" pitchFamily="34" charset="0"/>
                <a:cs typeface="Times New Roman" panose="02020603050405020304" pitchFamily="18" charset="0"/>
              </a:rPr>
              <a:t>, H. Harun, N.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Cholimah</a:t>
            </a:r>
            <a:r>
              <a:rPr lang="en-ID" sz="800" dirty="0">
                <a:effectLst/>
                <a:latin typeface="Cambria" panose="02040503050406030204" pitchFamily="18" charset="0"/>
                <a:ea typeface="Calibri" panose="020F0502020204030204" pitchFamily="34" charset="0"/>
                <a:cs typeface="Times New Roman" panose="02020603050405020304" pitchFamily="18" charset="0"/>
              </a:rPr>
              <a:t>, and F.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Tjiptasari</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Implementasi</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nilai</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karakter</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melalui</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pembelajaran</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proyek</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untuk</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anak</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usia</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dini</a:t>
            </a:r>
            <a:r>
              <a:rPr lang="en-ID" sz="800" dirty="0">
                <a:effectLst/>
                <a:latin typeface="Cambria" panose="02040503050406030204" pitchFamily="18" charset="0"/>
                <a:ea typeface="Calibri" panose="020F0502020204030204" pitchFamily="34" charset="0"/>
                <a:cs typeface="Times New Roman" panose="02020603050405020304" pitchFamily="18" charset="0"/>
              </a:rPr>
              <a:t> pada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kurikulum</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merdeka</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i="1" dirty="0">
                <a:effectLst/>
                <a:latin typeface="Cambria" panose="02040503050406030204" pitchFamily="18" charset="0"/>
                <a:ea typeface="Calibri" panose="020F0502020204030204" pitchFamily="34" charset="0"/>
                <a:cs typeface="Times New Roman" panose="02020603050405020304" pitchFamily="18" charset="0"/>
              </a:rPr>
              <a:t>J. </a:t>
            </a:r>
            <a:r>
              <a:rPr lang="en-ID" sz="800" i="1" dirty="0" err="1">
                <a:effectLst/>
                <a:latin typeface="Cambria" panose="02040503050406030204" pitchFamily="18" charset="0"/>
                <a:ea typeface="Calibri" panose="020F0502020204030204" pitchFamily="34" charset="0"/>
                <a:cs typeface="Times New Roman" panose="02020603050405020304" pitchFamily="18" charset="0"/>
              </a:rPr>
              <a:t>Pendidik</a:t>
            </a:r>
            <a:r>
              <a:rPr lang="en-ID" sz="800" i="1" dirty="0">
                <a:effectLst/>
                <a:latin typeface="Cambria" panose="02040503050406030204" pitchFamily="18" charset="0"/>
                <a:ea typeface="Calibri" panose="020F0502020204030204" pitchFamily="34" charset="0"/>
                <a:cs typeface="Times New Roman" panose="02020603050405020304" pitchFamily="18" charset="0"/>
              </a:rPr>
              <a:t>. dan </a:t>
            </a:r>
            <a:r>
              <a:rPr lang="en-ID" sz="800" i="1" dirty="0" err="1">
                <a:effectLst/>
                <a:latin typeface="Cambria" panose="02040503050406030204" pitchFamily="18" charset="0"/>
                <a:ea typeface="Calibri" panose="020F0502020204030204" pitchFamily="34" charset="0"/>
                <a:cs typeface="Times New Roman" panose="02020603050405020304" pitchFamily="18" charset="0"/>
              </a:rPr>
              <a:t>Kebud</a:t>
            </a:r>
            <a:r>
              <a:rPr lang="en-ID" sz="800" i="1" dirty="0">
                <a:effectLst/>
                <a:latin typeface="Cambria" panose="02040503050406030204" pitchFamily="18" charset="0"/>
                <a:ea typeface="Calibri" panose="020F0502020204030204" pitchFamily="34" charset="0"/>
                <a:cs typeface="Times New Roman" panose="02020603050405020304" pitchFamily="18" charset="0"/>
              </a:rPr>
              <a:t>.</a:t>
            </a:r>
            <a:r>
              <a:rPr lang="en-ID" sz="800" dirty="0">
                <a:effectLst/>
                <a:latin typeface="Cambria" panose="02040503050406030204" pitchFamily="18" charset="0"/>
                <a:ea typeface="Calibri" panose="020F0502020204030204" pitchFamily="34" charset="0"/>
                <a:cs typeface="Times New Roman" panose="02020603050405020304" pitchFamily="18" charset="0"/>
              </a:rPr>
              <a:t>, vol. 9, no. 1, pp. 85–109, 2024,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doi</a:t>
            </a:r>
            <a:r>
              <a:rPr lang="en-ID" sz="800" dirty="0">
                <a:effectLst/>
                <a:latin typeface="Cambria" panose="02040503050406030204" pitchFamily="18" charset="0"/>
                <a:ea typeface="Calibri" panose="020F0502020204030204" pitchFamily="34" charset="0"/>
                <a:cs typeface="Times New Roman" panose="02020603050405020304" pitchFamily="18" charset="0"/>
              </a:rPr>
              <a:t>: 10.24832/jpnk.v9i1.4631.</a:t>
            </a:r>
            <a:endParaRPr lang="en-ID" sz="800" dirty="0">
              <a:effectLst/>
              <a:latin typeface="Calibri" panose="020F0502020204030204" pitchFamily="34" charset="0"/>
              <a:ea typeface="Calibri" panose="020F0502020204030204" pitchFamily="34" charset="0"/>
              <a:cs typeface="Times New Roman" panose="02020603050405020304" pitchFamily="18" charset="0"/>
            </a:endParaRPr>
          </a:p>
          <a:p>
            <a:pPr marL="406400" indent="-406400" algn="just">
              <a:lnSpc>
                <a:spcPct val="150000"/>
              </a:lnSpc>
              <a:spcAft>
                <a:spcPts val="800"/>
              </a:spcAft>
            </a:pPr>
            <a:r>
              <a:rPr lang="en-ID" sz="800" dirty="0">
                <a:effectLst/>
                <a:latin typeface="Cambria" panose="02040503050406030204" pitchFamily="18" charset="0"/>
                <a:ea typeface="Calibri" panose="020F0502020204030204" pitchFamily="34" charset="0"/>
                <a:cs typeface="Times New Roman" panose="02020603050405020304" pitchFamily="18" charset="0"/>
              </a:rPr>
              <a:t>[14]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Sulistyawati</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i="1" dirty="0" err="1">
                <a:effectLst/>
                <a:latin typeface="Cambria" panose="02040503050406030204" pitchFamily="18" charset="0"/>
                <a:ea typeface="Calibri" panose="020F0502020204030204" pitchFamily="34" charset="0"/>
                <a:cs typeface="Times New Roman" panose="02020603050405020304" pitchFamily="18" charset="0"/>
              </a:rPr>
              <a:t>Buku</a:t>
            </a:r>
            <a:r>
              <a:rPr lang="en-ID" sz="800" i="1" dirty="0">
                <a:effectLst/>
                <a:latin typeface="Cambria" panose="02040503050406030204" pitchFamily="18" charset="0"/>
                <a:ea typeface="Calibri" panose="020F0502020204030204" pitchFamily="34" charset="0"/>
                <a:cs typeface="Times New Roman" panose="02020603050405020304" pitchFamily="18" charset="0"/>
              </a:rPr>
              <a:t> ajar </a:t>
            </a:r>
            <a:r>
              <a:rPr lang="en-ID" sz="800" i="1" dirty="0" err="1">
                <a:effectLst/>
                <a:latin typeface="Cambria" panose="02040503050406030204" pitchFamily="18" charset="0"/>
                <a:ea typeface="Calibri" panose="020F0502020204030204" pitchFamily="34" charset="0"/>
                <a:cs typeface="Times New Roman" panose="02020603050405020304" pitchFamily="18" charset="0"/>
              </a:rPr>
              <a:t>metode</a:t>
            </a:r>
            <a:r>
              <a:rPr lang="en-ID" sz="800" i="1" dirty="0">
                <a:effectLst/>
                <a:latin typeface="Cambria" panose="02040503050406030204" pitchFamily="18" charset="0"/>
                <a:ea typeface="Calibri" panose="020F0502020204030204" pitchFamily="34" charset="0"/>
                <a:cs typeface="Times New Roman" panose="02020603050405020304" pitchFamily="18" charset="0"/>
              </a:rPr>
              <a:t> </a:t>
            </a:r>
            <a:r>
              <a:rPr lang="en-ID" sz="800" i="1" dirty="0" err="1">
                <a:effectLst/>
                <a:latin typeface="Cambria" panose="02040503050406030204" pitchFamily="18" charset="0"/>
                <a:ea typeface="Calibri" panose="020F0502020204030204" pitchFamily="34" charset="0"/>
                <a:cs typeface="Times New Roman" panose="02020603050405020304" pitchFamily="18" charset="0"/>
              </a:rPr>
              <a:t>penelitian</a:t>
            </a:r>
            <a:r>
              <a:rPr lang="en-ID" sz="800" i="1" dirty="0">
                <a:effectLst/>
                <a:latin typeface="Cambria" panose="02040503050406030204" pitchFamily="18" charset="0"/>
                <a:ea typeface="Calibri" panose="020F0502020204030204" pitchFamily="34" charset="0"/>
                <a:cs typeface="Times New Roman" panose="02020603050405020304" pitchFamily="18" charset="0"/>
              </a:rPr>
              <a:t> </a:t>
            </a:r>
            <a:r>
              <a:rPr lang="en-ID" sz="800" i="1" dirty="0" err="1">
                <a:effectLst/>
                <a:latin typeface="Cambria" panose="02040503050406030204" pitchFamily="18" charset="0"/>
                <a:ea typeface="Calibri" panose="020F0502020204030204" pitchFamily="34" charset="0"/>
                <a:cs typeface="Times New Roman" panose="02020603050405020304" pitchFamily="18" charset="0"/>
              </a:rPr>
              <a:t>kualitatif</a:t>
            </a:r>
            <a:r>
              <a:rPr lang="en-ID" sz="800" dirty="0">
                <a:effectLst/>
                <a:latin typeface="Cambria" panose="02040503050406030204" pitchFamily="18" charset="0"/>
                <a:ea typeface="Calibri" panose="020F0502020204030204" pitchFamily="34" charset="0"/>
                <a:cs typeface="Times New Roman" panose="02020603050405020304" pitchFamily="18" charset="0"/>
              </a:rPr>
              <a:t>. Yogyakarta: K-Media, 2023.</a:t>
            </a:r>
            <a:endParaRPr lang="en-ID" sz="800" dirty="0">
              <a:effectLst/>
              <a:latin typeface="Calibri" panose="020F0502020204030204" pitchFamily="34" charset="0"/>
              <a:ea typeface="Calibri" panose="020F0502020204030204" pitchFamily="34" charset="0"/>
              <a:cs typeface="Times New Roman" panose="02020603050405020304" pitchFamily="18" charset="0"/>
            </a:endParaRPr>
          </a:p>
          <a:p>
            <a:pPr marL="406400" indent="-406400" algn="just">
              <a:lnSpc>
                <a:spcPct val="150000"/>
              </a:lnSpc>
              <a:spcAft>
                <a:spcPts val="800"/>
              </a:spcAft>
            </a:pPr>
            <a:r>
              <a:rPr lang="en-ID" sz="800" dirty="0">
                <a:effectLst/>
                <a:latin typeface="Cambria" panose="02040503050406030204" pitchFamily="18" charset="0"/>
                <a:ea typeface="Calibri" panose="020F0502020204030204" pitchFamily="34" charset="0"/>
                <a:cs typeface="Times New Roman" panose="02020603050405020304" pitchFamily="18" charset="0"/>
              </a:rPr>
              <a:t>[15]	M. Ali, “Teknik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Analisis</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Kualitatif</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i="1" dirty="0" err="1">
                <a:effectLst/>
                <a:latin typeface="Cambria" panose="02040503050406030204" pitchFamily="18" charset="0"/>
                <a:ea typeface="Calibri" panose="020F0502020204030204" pitchFamily="34" charset="0"/>
                <a:cs typeface="Times New Roman" panose="02020603050405020304" pitchFamily="18" charset="0"/>
              </a:rPr>
              <a:t>Makal</a:t>
            </a:r>
            <a:r>
              <a:rPr lang="en-ID" sz="800" i="1" dirty="0">
                <a:effectLst/>
                <a:latin typeface="Cambria" panose="02040503050406030204" pitchFamily="18" charset="0"/>
                <a:ea typeface="Calibri" panose="020F0502020204030204" pitchFamily="34" charset="0"/>
                <a:cs typeface="Times New Roman" panose="02020603050405020304" pitchFamily="18" charset="0"/>
              </a:rPr>
              <a:t>. Tek. Anal. II</a:t>
            </a:r>
            <a:r>
              <a:rPr lang="en-ID" sz="800" dirty="0">
                <a:effectLst/>
                <a:latin typeface="Cambria" panose="02040503050406030204" pitchFamily="18" charset="0"/>
                <a:ea typeface="Calibri" panose="020F0502020204030204" pitchFamily="34" charset="0"/>
                <a:cs typeface="Times New Roman" panose="02020603050405020304" pitchFamily="18" charset="0"/>
              </a:rPr>
              <a:t>, pp. 1–7, 2006, [Online]. Available: http://staffnew.uny.ac.id/upload/132232818/pendidikan/Analisis+Kuantitatif.pdf.</a:t>
            </a:r>
            <a:endParaRPr lang="en-ID" sz="800" dirty="0">
              <a:effectLst/>
              <a:latin typeface="Calibri" panose="020F0502020204030204" pitchFamily="34" charset="0"/>
              <a:ea typeface="Calibri" panose="020F0502020204030204" pitchFamily="34" charset="0"/>
              <a:cs typeface="Times New Roman" panose="02020603050405020304" pitchFamily="18" charset="0"/>
            </a:endParaRPr>
          </a:p>
          <a:p>
            <a:pPr marL="406400" indent="-406400" algn="just">
              <a:lnSpc>
                <a:spcPct val="150000"/>
              </a:lnSpc>
              <a:spcAft>
                <a:spcPts val="800"/>
              </a:spcAft>
            </a:pPr>
            <a:r>
              <a:rPr lang="en-ID" sz="800" dirty="0">
                <a:effectLst/>
                <a:latin typeface="Cambria" panose="02040503050406030204" pitchFamily="18" charset="0"/>
                <a:ea typeface="Calibri" panose="020F0502020204030204" pitchFamily="34" charset="0"/>
                <a:cs typeface="Times New Roman" panose="02020603050405020304" pitchFamily="18" charset="0"/>
              </a:rPr>
              <a:t>[16]	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Prameswari</a:t>
            </a:r>
            <a:r>
              <a:rPr lang="en-ID" sz="800" dirty="0">
                <a:effectLst/>
                <a:latin typeface="Cambria" panose="02040503050406030204" pitchFamily="18" charset="0"/>
                <a:ea typeface="Calibri" panose="020F0502020204030204" pitchFamily="34" charset="0"/>
                <a:cs typeface="Times New Roman" panose="02020603050405020304" pitchFamily="18" charset="0"/>
              </a:rPr>
              <a:t> and Anik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Lestariningrum</a:t>
            </a:r>
            <a:r>
              <a:rPr lang="en-ID" sz="800" dirty="0">
                <a:effectLst/>
                <a:latin typeface="Cambria" panose="02040503050406030204" pitchFamily="18" charset="0"/>
                <a:ea typeface="Calibri" panose="020F0502020204030204" pitchFamily="34" charset="0"/>
                <a:cs typeface="Times New Roman" panose="02020603050405020304" pitchFamily="18" charset="0"/>
              </a:rPr>
              <a:t>, “Strategi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pembelajaran</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berbasis</a:t>
            </a:r>
            <a:r>
              <a:rPr lang="en-ID" sz="800" dirty="0">
                <a:effectLst/>
                <a:latin typeface="Cambria" panose="02040503050406030204" pitchFamily="18" charset="0"/>
                <a:ea typeface="Calibri" panose="020F0502020204030204" pitchFamily="34" charset="0"/>
                <a:cs typeface="Times New Roman" panose="02020603050405020304" pitchFamily="18" charset="0"/>
              </a:rPr>
              <a:t> steam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dengan</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bermain</a:t>
            </a:r>
            <a:r>
              <a:rPr lang="en-ID" sz="800" dirty="0">
                <a:effectLst/>
                <a:latin typeface="Cambria" panose="02040503050406030204" pitchFamily="18" charset="0"/>
                <a:ea typeface="Calibri" panose="020F0502020204030204" pitchFamily="34" charset="0"/>
                <a:cs typeface="Times New Roman" panose="02020603050405020304" pitchFamily="18" charset="0"/>
              </a:rPr>
              <a:t> loose parts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untuk</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pencapaian</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keterampilan</a:t>
            </a:r>
            <a:r>
              <a:rPr lang="en-ID" sz="800" dirty="0">
                <a:effectLst/>
                <a:latin typeface="Cambria" panose="02040503050406030204" pitchFamily="18" charset="0"/>
                <a:ea typeface="Calibri" panose="020F0502020204030204" pitchFamily="34" charset="0"/>
                <a:cs typeface="Times New Roman" panose="02020603050405020304" pitchFamily="18" charset="0"/>
              </a:rPr>
              <a:t> 4c pada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anak</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usia</a:t>
            </a:r>
            <a:r>
              <a:rPr lang="en-ID" sz="800" dirty="0">
                <a:effectLst/>
                <a:latin typeface="Cambria" panose="02040503050406030204" pitchFamily="18" charset="0"/>
                <a:ea typeface="Calibri" panose="020F0502020204030204" pitchFamily="34" charset="0"/>
                <a:cs typeface="Times New Roman" panose="02020603050405020304" pitchFamily="18" charset="0"/>
              </a:rPr>
              <a:t> 4-5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tahun</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i="1" dirty="0" err="1">
                <a:effectLst/>
                <a:latin typeface="Cambria" panose="02040503050406030204" pitchFamily="18" charset="0"/>
                <a:ea typeface="Calibri" panose="020F0502020204030204" pitchFamily="34" charset="0"/>
                <a:cs typeface="Times New Roman" panose="02020603050405020304" pitchFamily="18" charset="0"/>
              </a:rPr>
              <a:t>Efektor</a:t>
            </a:r>
            <a:r>
              <a:rPr lang="en-ID" sz="800" dirty="0">
                <a:effectLst/>
                <a:latin typeface="Cambria" panose="02040503050406030204" pitchFamily="18" charset="0"/>
                <a:ea typeface="Calibri" panose="020F0502020204030204" pitchFamily="34" charset="0"/>
                <a:cs typeface="Times New Roman" panose="02020603050405020304" pitchFamily="18" charset="0"/>
              </a:rPr>
              <a:t>, vol. 7, no. 1, pp. 24–34, 2020,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doi</a:t>
            </a:r>
            <a:r>
              <a:rPr lang="en-ID" sz="800" dirty="0">
                <a:effectLst/>
                <a:latin typeface="Cambria" panose="02040503050406030204" pitchFamily="18" charset="0"/>
                <a:ea typeface="Calibri" panose="020F0502020204030204" pitchFamily="34" charset="0"/>
                <a:cs typeface="Times New Roman" panose="02020603050405020304" pitchFamily="18" charset="0"/>
              </a:rPr>
              <a:t>: 10.29407/e.v7i2.14387.</a:t>
            </a:r>
            <a:endParaRPr lang="en-ID" sz="800" dirty="0">
              <a:effectLst/>
              <a:latin typeface="Calibri" panose="020F0502020204030204" pitchFamily="34" charset="0"/>
              <a:ea typeface="Calibri" panose="020F0502020204030204" pitchFamily="34" charset="0"/>
              <a:cs typeface="Times New Roman" panose="02020603050405020304" pitchFamily="18" charset="0"/>
            </a:endParaRPr>
          </a:p>
          <a:p>
            <a:pPr marL="406400" indent="-406400" algn="just">
              <a:lnSpc>
                <a:spcPct val="150000"/>
              </a:lnSpc>
              <a:spcAft>
                <a:spcPts val="800"/>
              </a:spcAft>
            </a:pPr>
            <a:r>
              <a:rPr lang="en-ID" sz="800" dirty="0">
                <a:effectLst/>
                <a:latin typeface="Cambria" panose="02040503050406030204" pitchFamily="18" charset="0"/>
                <a:ea typeface="Calibri" panose="020F0502020204030204" pitchFamily="34" charset="0"/>
                <a:cs typeface="Times New Roman" panose="02020603050405020304" pitchFamily="18" charset="0"/>
              </a:rPr>
              <a:t>[17]	A.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Atiaturrahmaniah</a:t>
            </a:r>
            <a:r>
              <a:rPr lang="en-ID" sz="800" dirty="0">
                <a:effectLst/>
                <a:latin typeface="Cambria" panose="02040503050406030204" pitchFamily="18" charset="0"/>
                <a:ea typeface="Calibri" panose="020F0502020204030204" pitchFamily="34" charset="0"/>
                <a:cs typeface="Times New Roman" panose="02020603050405020304" pitchFamily="18" charset="0"/>
              </a:rPr>
              <a:t>, I.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Bagus</a:t>
            </a:r>
            <a:r>
              <a:rPr lang="en-ID" sz="800" dirty="0">
                <a:effectLst/>
                <a:latin typeface="Cambria" panose="02040503050406030204" pitchFamily="18" charset="0"/>
                <a:ea typeface="Calibri" panose="020F0502020204030204" pitchFamily="34" charset="0"/>
                <a:cs typeface="Times New Roman" panose="02020603050405020304" pitchFamily="18" charset="0"/>
              </a:rPr>
              <a:t>, P. Aryana, and I. W.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Suastra</a:t>
            </a:r>
            <a:r>
              <a:rPr lang="en-ID" sz="800" dirty="0">
                <a:effectLst/>
                <a:latin typeface="Cambria" panose="02040503050406030204" pitchFamily="18" charset="0"/>
                <a:ea typeface="Calibri" panose="020F0502020204030204" pitchFamily="34" charset="0"/>
                <a:cs typeface="Times New Roman" panose="02020603050405020304" pitchFamily="18" charset="0"/>
              </a:rPr>
              <a:t>, “Peran model science, technology, engineering, arts, and math (steam)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dalam</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meningkatkan</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berpikir</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kritis</a:t>
            </a:r>
            <a:r>
              <a:rPr lang="en-ID" sz="800" dirty="0">
                <a:effectLst/>
                <a:latin typeface="Cambria" panose="02040503050406030204" pitchFamily="18" charset="0"/>
                <a:ea typeface="Calibri" panose="020F0502020204030204" pitchFamily="34" charset="0"/>
                <a:cs typeface="Times New Roman" panose="02020603050405020304" pitchFamily="18" charset="0"/>
              </a:rPr>
              <a:t> dan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literasi</a:t>
            </a:r>
            <a:r>
              <a:rPr lang="en-ID" sz="800" dirty="0">
                <a:effectLst/>
                <a:latin typeface="Cambria" panose="02040503050406030204" pitchFamily="18" charset="0"/>
                <a:ea typeface="Calibri" panose="020F0502020204030204" pitchFamily="34" charset="0"/>
                <a:cs typeface="Times New Roman" panose="02020603050405020304" pitchFamily="18" charset="0"/>
              </a:rPr>
              <a:t> sains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siswa</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sekolah</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dasar</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i="1" dirty="0">
                <a:effectLst/>
                <a:latin typeface="Cambria" panose="02040503050406030204" pitchFamily="18" charset="0"/>
                <a:ea typeface="Calibri" panose="020F0502020204030204" pitchFamily="34" charset="0"/>
                <a:cs typeface="Times New Roman" panose="02020603050405020304" pitchFamily="18" charset="0"/>
              </a:rPr>
              <a:t>JPGI (</a:t>
            </a:r>
            <a:r>
              <a:rPr lang="en-ID" sz="800" i="1" dirty="0" err="1">
                <a:effectLst/>
                <a:latin typeface="Cambria" panose="02040503050406030204" pitchFamily="18" charset="0"/>
                <a:ea typeface="Calibri" panose="020F0502020204030204" pitchFamily="34" charset="0"/>
                <a:cs typeface="Times New Roman" panose="02020603050405020304" pitchFamily="18" charset="0"/>
              </a:rPr>
              <a:t>Jurnal</a:t>
            </a:r>
            <a:r>
              <a:rPr lang="en-ID" sz="800" i="1" dirty="0">
                <a:effectLst/>
                <a:latin typeface="Cambria" panose="02040503050406030204" pitchFamily="18" charset="0"/>
                <a:ea typeface="Calibri" panose="020F0502020204030204" pitchFamily="34" charset="0"/>
                <a:cs typeface="Times New Roman" panose="02020603050405020304" pitchFamily="18" charset="0"/>
              </a:rPr>
              <a:t> </a:t>
            </a:r>
            <a:r>
              <a:rPr lang="en-ID" sz="800" i="1" dirty="0" err="1">
                <a:effectLst/>
                <a:latin typeface="Cambria" panose="02040503050406030204" pitchFamily="18" charset="0"/>
                <a:ea typeface="Calibri" panose="020F0502020204030204" pitchFamily="34" charset="0"/>
                <a:cs typeface="Times New Roman" panose="02020603050405020304" pitchFamily="18" charset="0"/>
              </a:rPr>
              <a:t>Penelit</a:t>
            </a:r>
            <a:r>
              <a:rPr lang="en-ID" sz="800" i="1" dirty="0">
                <a:effectLst/>
                <a:latin typeface="Cambria" panose="02040503050406030204" pitchFamily="18" charset="0"/>
                <a:ea typeface="Calibri" panose="020F0502020204030204" pitchFamily="34" charset="0"/>
                <a:cs typeface="Times New Roman" panose="02020603050405020304" pitchFamily="18" charset="0"/>
              </a:rPr>
              <a:t>. Guru </a:t>
            </a:r>
            <a:r>
              <a:rPr lang="en-ID" sz="800" i="1" dirty="0" err="1">
                <a:effectLst/>
                <a:latin typeface="Cambria" panose="02040503050406030204" pitchFamily="18" charset="0"/>
                <a:ea typeface="Calibri" panose="020F0502020204030204" pitchFamily="34" charset="0"/>
                <a:cs typeface="Times New Roman" panose="02020603050405020304" pitchFamily="18" charset="0"/>
              </a:rPr>
              <a:t>Indones</a:t>
            </a:r>
            <a:r>
              <a:rPr lang="en-ID" sz="800" i="1" dirty="0">
                <a:effectLst/>
                <a:latin typeface="Cambria" panose="02040503050406030204" pitchFamily="18" charset="0"/>
                <a:ea typeface="Calibri" panose="020F0502020204030204" pitchFamily="34" charset="0"/>
                <a:cs typeface="Times New Roman" panose="02020603050405020304" pitchFamily="18" charset="0"/>
              </a:rPr>
              <a:t>.</a:t>
            </a:r>
            <a:r>
              <a:rPr lang="en-ID" sz="800" dirty="0">
                <a:effectLst/>
                <a:latin typeface="Cambria" panose="02040503050406030204" pitchFamily="18" charset="0"/>
                <a:ea typeface="Calibri" panose="020F0502020204030204" pitchFamily="34" charset="0"/>
                <a:cs typeface="Times New Roman" panose="02020603050405020304" pitchFamily="18" charset="0"/>
              </a:rPr>
              <a:t>, vol. 7, no. 2, pp. 368–375, 2022,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doi</a:t>
            </a:r>
            <a:r>
              <a:rPr lang="en-ID" sz="800" dirty="0">
                <a:effectLst/>
                <a:latin typeface="Cambria" panose="02040503050406030204" pitchFamily="18" charset="0"/>
                <a:ea typeface="Calibri" panose="020F0502020204030204" pitchFamily="34" charset="0"/>
                <a:cs typeface="Times New Roman" panose="02020603050405020304" pitchFamily="18" charset="0"/>
              </a:rPr>
              <a:t>: doi.org/10.29210/022537jpgi0005.</a:t>
            </a:r>
            <a:endParaRPr lang="en-ID" sz="800" dirty="0">
              <a:effectLst/>
              <a:latin typeface="Calibri" panose="020F0502020204030204" pitchFamily="34" charset="0"/>
              <a:ea typeface="Calibri" panose="020F0502020204030204" pitchFamily="34" charset="0"/>
              <a:cs typeface="Times New Roman" panose="02020603050405020304" pitchFamily="18" charset="0"/>
            </a:endParaRPr>
          </a:p>
          <a:p>
            <a:pPr marL="406400" indent="-406400" algn="just">
              <a:lnSpc>
                <a:spcPct val="150000"/>
              </a:lnSpc>
              <a:spcAft>
                <a:spcPts val="800"/>
              </a:spcAft>
            </a:pPr>
            <a:r>
              <a:rPr lang="en-ID" sz="800" dirty="0">
                <a:effectLst/>
                <a:latin typeface="Cambria" panose="02040503050406030204" pitchFamily="18" charset="0"/>
                <a:ea typeface="Calibri" panose="020F0502020204030204" pitchFamily="34" charset="0"/>
                <a:cs typeface="Times New Roman" panose="02020603050405020304" pitchFamily="18" charset="0"/>
              </a:rPr>
              <a:t>[18]	M.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Cholilah</a:t>
            </a:r>
            <a:r>
              <a:rPr lang="en-ID" sz="800" dirty="0">
                <a:effectLst/>
                <a:latin typeface="Cambria" panose="02040503050406030204" pitchFamily="18" charset="0"/>
                <a:ea typeface="Calibri" panose="020F0502020204030204" pitchFamily="34" charset="0"/>
                <a:cs typeface="Times New Roman" panose="02020603050405020304" pitchFamily="18" charset="0"/>
              </a:rPr>
              <a:t>, A. G. P.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Tatuwo</a:t>
            </a:r>
            <a:r>
              <a:rPr lang="en-ID" sz="800" dirty="0">
                <a:effectLst/>
                <a:latin typeface="Cambria" panose="02040503050406030204" pitchFamily="18" charset="0"/>
                <a:ea typeface="Calibri" panose="020F0502020204030204" pitchFamily="34" charset="0"/>
                <a:cs typeface="Times New Roman" panose="02020603050405020304" pitchFamily="18" charset="0"/>
              </a:rPr>
              <a:t>, S. P.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Rosdiana</a:t>
            </a:r>
            <a:r>
              <a:rPr lang="en-ID" sz="800" dirty="0">
                <a:effectLst/>
                <a:latin typeface="Cambria" panose="02040503050406030204" pitchFamily="18" charset="0"/>
                <a:ea typeface="Calibri" panose="020F0502020204030204" pitchFamily="34" charset="0"/>
                <a:cs typeface="Times New Roman" panose="02020603050405020304" pitchFamily="18" charset="0"/>
              </a:rPr>
              <a:t>, and A. N.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Fatirul</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Pengembangan</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kurikulum</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merdeka</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dalam</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satuan</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pendidikan</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serta</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implementasi</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kurikulum</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merdeka</a:t>
            </a:r>
            <a:r>
              <a:rPr lang="en-ID" sz="800" dirty="0">
                <a:effectLst/>
                <a:latin typeface="Cambria" panose="02040503050406030204" pitchFamily="18" charset="0"/>
                <a:ea typeface="Calibri" panose="020F0502020204030204" pitchFamily="34" charset="0"/>
                <a:cs typeface="Times New Roman" panose="02020603050405020304" pitchFamily="18" charset="0"/>
              </a:rPr>
              <a:t> pada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pembelajaran</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abad</a:t>
            </a:r>
            <a:r>
              <a:rPr lang="en-ID" sz="800" dirty="0">
                <a:effectLst/>
                <a:latin typeface="Cambria" panose="02040503050406030204" pitchFamily="18" charset="0"/>
                <a:ea typeface="Calibri" panose="020F0502020204030204" pitchFamily="34" charset="0"/>
                <a:cs typeface="Times New Roman" panose="02020603050405020304" pitchFamily="18" charset="0"/>
              </a:rPr>
              <a:t> 21,” </a:t>
            </a:r>
            <a:r>
              <a:rPr lang="en-ID" sz="800" i="1" dirty="0" err="1">
                <a:effectLst/>
                <a:latin typeface="Cambria" panose="02040503050406030204" pitchFamily="18" charset="0"/>
                <a:ea typeface="Calibri" panose="020F0502020204030204" pitchFamily="34" charset="0"/>
                <a:cs typeface="Times New Roman" panose="02020603050405020304" pitchFamily="18" charset="0"/>
              </a:rPr>
              <a:t>Sanskara</a:t>
            </a:r>
            <a:r>
              <a:rPr lang="en-ID" sz="800" i="1" dirty="0">
                <a:effectLst/>
                <a:latin typeface="Cambria" panose="02040503050406030204" pitchFamily="18" charset="0"/>
                <a:ea typeface="Calibri" panose="020F0502020204030204" pitchFamily="34" charset="0"/>
                <a:cs typeface="Times New Roman" panose="02020603050405020304" pitchFamily="18" charset="0"/>
              </a:rPr>
              <a:t> </a:t>
            </a:r>
            <a:r>
              <a:rPr lang="en-ID" sz="800" i="1" dirty="0" err="1">
                <a:effectLst/>
                <a:latin typeface="Cambria" panose="02040503050406030204" pitchFamily="18" charset="0"/>
                <a:ea typeface="Calibri" panose="020F0502020204030204" pitchFamily="34" charset="0"/>
                <a:cs typeface="Times New Roman" panose="02020603050405020304" pitchFamily="18" charset="0"/>
              </a:rPr>
              <a:t>Pendidik</a:t>
            </a:r>
            <a:r>
              <a:rPr lang="en-ID" sz="800" i="1" dirty="0">
                <a:effectLst/>
                <a:latin typeface="Cambria" panose="02040503050406030204" pitchFamily="18" charset="0"/>
                <a:ea typeface="Calibri" panose="020F0502020204030204" pitchFamily="34" charset="0"/>
                <a:cs typeface="Times New Roman" panose="02020603050405020304" pitchFamily="18" charset="0"/>
              </a:rPr>
              <a:t>. dan </a:t>
            </a:r>
            <a:r>
              <a:rPr lang="en-ID" sz="800" i="1" dirty="0" err="1">
                <a:effectLst/>
                <a:latin typeface="Cambria" panose="02040503050406030204" pitchFamily="18" charset="0"/>
                <a:ea typeface="Calibri" panose="020F0502020204030204" pitchFamily="34" charset="0"/>
                <a:cs typeface="Times New Roman" panose="02020603050405020304" pitchFamily="18" charset="0"/>
              </a:rPr>
              <a:t>Pengajaran</a:t>
            </a:r>
            <a:r>
              <a:rPr lang="en-ID" sz="800" dirty="0">
                <a:effectLst/>
                <a:latin typeface="Cambria" panose="02040503050406030204" pitchFamily="18" charset="0"/>
                <a:ea typeface="Calibri" panose="020F0502020204030204" pitchFamily="34" charset="0"/>
                <a:cs typeface="Times New Roman" panose="02020603050405020304" pitchFamily="18" charset="0"/>
              </a:rPr>
              <a:t>, vol. 1, no. 02, pp. 56–67, 2022,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doi</a:t>
            </a:r>
            <a:r>
              <a:rPr lang="en-ID" sz="800" dirty="0">
                <a:effectLst/>
                <a:latin typeface="Cambria" panose="02040503050406030204" pitchFamily="18" charset="0"/>
                <a:ea typeface="Calibri" panose="020F0502020204030204" pitchFamily="34" charset="0"/>
                <a:cs typeface="Times New Roman" panose="02020603050405020304" pitchFamily="18" charset="0"/>
              </a:rPr>
              <a:t>: 10.58812/spp.v1.i02.</a:t>
            </a:r>
            <a:endParaRPr lang="en-ID" sz="800" dirty="0">
              <a:effectLst/>
              <a:latin typeface="Calibri" panose="020F0502020204030204" pitchFamily="34" charset="0"/>
              <a:ea typeface="Calibri" panose="020F0502020204030204" pitchFamily="34" charset="0"/>
              <a:cs typeface="Times New Roman" panose="02020603050405020304" pitchFamily="18" charset="0"/>
            </a:endParaRPr>
          </a:p>
          <a:p>
            <a:pPr marL="406400" indent="-406400" algn="just">
              <a:lnSpc>
                <a:spcPct val="150000"/>
              </a:lnSpc>
              <a:spcAft>
                <a:spcPts val="800"/>
              </a:spcAft>
            </a:pPr>
            <a:r>
              <a:rPr lang="en-ID" sz="800" dirty="0">
                <a:effectLst/>
                <a:latin typeface="Cambria" panose="02040503050406030204" pitchFamily="18" charset="0"/>
                <a:ea typeface="Calibri" panose="020F0502020204030204" pitchFamily="34" charset="0"/>
                <a:cs typeface="Times New Roman" panose="02020603050405020304" pitchFamily="18" charset="0"/>
              </a:rPr>
              <a:t>[19]	D.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Utari</a:t>
            </a:r>
            <a:r>
              <a:rPr lang="en-ID" sz="800" dirty="0">
                <a:effectLst/>
                <a:latin typeface="Cambria" panose="02040503050406030204" pitchFamily="18" charset="0"/>
                <a:ea typeface="Calibri" panose="020F0502020204030204" pitchFamily="34" charset="0"/>
                <a:cs typeface="Times New Roman" panose="02020603050405020304" pitchFamily="18" charset="0"/>
              </a:rPr>
              <a:t> and A.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Muadin</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Peranan</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pembelajaran</a:t>
            </a:r>
            <a:r>
              <a:rPr lang="en-ID" sz="800" dirty="0">
                <a:effectLst/>
                <a:latin typeface="Cambria" panose="02040503050406030204" pitchFamily="18" charset="0"/>
                <a:ea typeface="Calibri" panose="020F0502020204030204" pitchFamily="34" charset="0"/>
                <a:cs typeface="Times New Roman" panose="02020603050405020304" pitchFamily="18" charset="0"/>
              </a:rPr>
              <a:t> abad-21 di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sekolah</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dasar</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dalam</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mencapai</a:t>
            </a:r>
            <a:r>
              <a:rPr lang="en-ID" sz="800" dirty="0">
                <a:effectLst/>
                <a:latin typeface="Cambria" panose="02040503050406030204" pitchFamily="18" charset="0"/>
                <a:ea typeface="Calibri" panose="020F0502020204030204" pitchFamily="34" charset="0"/>
                <a:cs typeface="Times New Roman" panose="02020603050405020304" pitchFamily="18" charset="0"/>
              </a:rPr>
              <a:t> target dan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tujuan</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kurikulum</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merdeka</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i="1" dirty="0">
                <a:effectLst/>
                <a:latin typeface="Cambria" panose="02040503050406030204" pitchFamily="18" charset="0"/>
                <a:ea typeface="Calibri" panose="020F0502020204030204" pitchFamily="34" charset="0"/>
                <a:cs typeface="Times New Roman" panose="02020603050405020304" pitchFamily="18" charset="0"/>
              </a:rPr>
              <a:t>J. </a:t>
            </a:r>
            <a:r>
              <a:rPr lang="en-ID" sz="800" i="1" dirty="0" err="1">
                <a:effectLst/>
                <a:latin typeface="Cambria" panose="02040503050406030204" pitchFamily="18" charset="0"/>
                <a:ea typeface="Calibri" panose="020F0502020204030204" pitchFamily="34" charset="0"/>
                <a:cs typeface="Times New Roman" panose="02020603050405020304" pitchFamily="18" charset="0"/>
              </a:rPr>
              <a:t>Pendidik</a:t>
            </a:r>
            <a:r>
              <a:rPr lang="en-ID" sz="800" i="1" dirty="0">
                <a:effectLst/>
                <a:latin typeface="Cambria" panose="02040503050406030204" pitchFamily="18" charset="0"/>
                <a:ea typeface="Calibri" panose="020F0502020204030204" pitchFamily="34" charset="0"/>
                <a:cs typeface="Times New Roman" panose="02020603050405020304" pitchFamily="18" charset="0"/>
              </a:rPr>
              <a:t>. Islam Al-</a:t>
            </a:r>
            <a:r>
              <a:rPr lang="en-ID" sz="800" i="1" dirty="0" err="1">
                <a:effectLst/>
                <a:latin typeface="Cambria" panose="02040503050406030204" pitchFamily="18" charset="0"/>
                <a:ea typeface="Calibri" panose="020F0502020204030204" pitchFamily="34" charset="0"/>
                <a:cs typeface="Times New Roman" panose="02020603050405020304" pitchFamily="18" charset="0"/>
              </a:rPr>
              <a:t>Ilmi</a:t>
            </a:r>
            <a:r>
              <a:rPr lang="en-ID" sz="800" dirty="0">
                <a:effectLst/>
                <a:latin typeface="Cambria" panose="02040503050406030204" pitchFamily="18" charset="0"/>
                <a:ea typeface="Calibri" panose="020F0502020204030204" pitchFamily="34" charset="0"/>
                <a:cs typeface="Times New Roman" panose="02020603050405020304" pitchFamily="18" charset="0"/>
              </a:rPr>
              <a:t>, vol. 6, no. 1, p. 116, 2023,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doi</a:t>
            </a:r>
            <a:r>
              <a:rPr lang="en-ID" sz="800" dirty="0">
                <a:effectLst/>
                <a:latin typeface="Cambria" panose="02040503050406030204" pitchFamily="18" charset="0"/>
                <a:ea typeface="Calibri" panose="020F0502020204030204" pitchFamily="34" charset="0"/>
                <a:cs typeface="Times New Roman" panose="02020603050405020304" pitchFamily="18" charset="0"/>
              </a:rPr>
              <a:t>: 10.32529/al-ilmi.v6i1.2493.</a:t>
            </a:r>
            <a:endParaRPr lang="en-ID" sz="800" dirty="0">
              <a:effectLst/>
              <a:latin typeface="Calibri" panose="020F0502020204030204" pitchFamily="34" charset="0"/>
              <a:ea typeface="Calibri" panose="020F0502020204030204" pitchFamily="34" charset="0"/>
              <a:cs typeface="Times New Roman" panose="02020603050405020304" pitchFamily="18" charset="0"/>
            </a:endParaRPr>
          </a:p>
          <a:p>
            <a:pPr marL="406400" indent="-406400" algn="just">
              <a:lnSpc>
                <a:spcPct val="150000"/>
              </a:lnSpc>
              <a:spcAft>
                <a:spcPts val="800"/>
              </a:spcAft>
            </a:pPr>
            <a:r>
              <a:rPr lang="en-ID" sz="800" dirty="0">
                <a:effectLst/>
                <a:latin typeface="Cambria" panose="02040503050406030204" pitchFamily="18" charset="0"/>
                <a:ea typeface="Calibri" panose="020F0502020204030204" pitchFamily="34" charset="0"/>
                <a:cs typeface="Times New Roman" panose="02020603050405020304" pitchFamily="18" charset="0"/>
              </a:rPr>
              <a:t>[20]	R. A. Permata, 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Rafida</a:t>
            </a:r>
            <a:r>
              <a:rPr lang="en-ID" sz="800" dirty="0">
                <a:effectLst/>
                <a:latin typeface="Cambria" panose="02040503050406030204" pitchFamily="18" charset="0"/>
                <a:ea typeface="Calibri" panose="020F0502020204030204" pitchFamily="34" charset="0"/>
                <a:cs typeface="Times New Roman" panose="02020603050405020304" pitchFamily="18" charset="0"/>
              </a:rPr>
              <a:t>, and A. S.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Sitorus</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Pengaruh</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pembeiajaran</a:t>
            </a:r>
            <a:r>
              <a:rPr lang="en-ID" sz="800" dirty="0">
                <a:effectLst/>
                <a:latin typeface="Cambria" panose="02040503050406030204" pitchFamily="18" charset="0"/>
                <a:ea typeface="Calibri" panose="020F0502020204030204" pitchFamily="34" charset="0"/>
                <a:cs typeface="Times New Roman" panose="02020603050405020304" pitchFamily="18" charset="0"/>
              </a:rPr>
              <a:t> steam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terhadap</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kemampuan</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berpikir</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kritis</a:t>
            </a:r>
            <a:r>
              <a:rPr lang="en-ID" sz="800" dirty="0">
                <a:effectLst/>
                <a:latin typeface="Cambria" panose="02040503050406030204" pitchFamily="18" charset="0"/>
                <a:ea typeface="Calibri" panose="020F0502020204030204" pitchFamily="34" charset="0"/>
                <a:cs typeface="Times New Roman" panose="02020603050405020304" pitchFamily="18" charset="0"/>
              </a:rPr>
              <a:t> dan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kreativitas</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anak</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usia</a:t>
            </a:r>
            <a:r>
              <a:rPr lang="en-ID" sz="800" dirty="0">
                <a:effectLst/>
                <a:latin typeface="Cambria" panose="02040503050406030204" pitchFamily="18" charset="0"/>
                <a:ea typeface="Calibri" panose="020F0502020204030204" pitchFamily="34" charset="0"/>
                <a:cs typeface="Times New Roman" panose="02020603050405020304" pitchFamily="18" charset="0"/>
              </a:rPr>
              <a:t> 5-6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tahun</a:t>
            </a:r>
            <a:r>
              <a:rPr lang="en-ID" sz="800" dirty="0">
                <a:effectLst/>
                <a:latin typeface="Cambria" panose="02040503050406030204" pitchFamily="18" charset="0"/>
                <a:ea typeface="Calibri" panose="020F0502020204030204" pitchFamily="34" charset="0"/>
                <a:cs typeface="Times New Roman" panose="02020603050405020304" pitchFamily="18" charset="0"/>
              </a:rPr>
              <a:t> di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ra</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fathimaturridha</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medan</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i="1" dirty="0">
                <a:effectLst/>
                <a:latin typeface="Cambria" panose="02040503050406030204" pitchFamily="18" charset="0"/>
                <a:ea typeface="Calibri" panose="020F0502020204030204" pitchFamily="34" charset="0"/>
                <a:cs typeface="Times New Roman" panose="02020603050405020304" pitchFamily="18" charset="0"/>
              </a:rPr>
              <a:t>J. Ilm. </a:t>
            </a:r>
            <a:r>
              <a:rPr lang="en-ID" sz="800" i="1" dirty="0" err="1">
                <a:effectLst/>
                <a:latin typeface="Cambria" panose="02040503050406030204" pitchFamily="18" charset="0"/>
                <a:ea typeface="Calibri" panose="020F0502020204030204" pitchFamily="34" charset="0"/>
                <a:cs typeface="Times New Roman" panose="02020603050405020304" pitchFamily="18" charset="0"/>
              </a:rPr>
              <a:t>Potensia</a:t>
            </a:r>
            <a:r>
              <a:rPr lang="en-ID" sz="800" dirty="0">
                <a:effectLst/>
                <a:latin typeface="Cambria" panose="02040503050406030204" pitchFamily="18" charset="0"/>
                <a:ea typeface="Calibri" panose="020F0502020204030204" pitchFamily="34" charset="0"/>
                <a:cs typeface="Times New Roman" panose="02020603050405020304" pitchFamily="18" charset="0"/>
              </a:rPr>
              <a:t>, vol. 8, no. 1, pp. 170–182, 2023,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doi</a:t>
            </a:r>
            <a:r>
              <a:rPr lang="en-ID" sz="800" dirty="0">
                <a:effectLst/>
                <a:latin typeface="Cambria" panose="02040503050406030204" pitchFamily="18" charset="0"/>
                <a:ea typeface="Calibri" panose="020F0502020204030204" pitchFamily="34" charset="0"/>
                <a:cs typeface="Times New Roman" panose="02020603050405020304" pitchFamily="18" charset="0"/>
              </a:rPr>
              <a:t>: 10.33369/jip.8.1.170-182.</a:t>
            </a:r>
            <a:endParaRPr lang="en-ID" sz="800" dirty="0">
              <a:effectLst/>
              <a:latin typeface="Calibri" panose="020F0502020204030204" pitchFamily="34" charset="0"/>
              <a:ea typeface="Calibri" panose="020F0502020204030204" pitchFamily="34" charset="0"/>
              <a:cs typeface="Times New Roman" panose="02020603050405020304" pitchFamily="18" charset="0"/>
            </a:endParaRPr>
          </a:p>
          <a:p>
            <a:pPr marL="406400" indent="-406400" algn="just">
              <a:lnSpc>
                <a:spcPct val="150000"/>
              </a:lnSpc>
              <a:spcAft>
                <a:spcPts val="800"/>
              </a:spcAft>
            </a:pPr>
            <a:r>
              <a:rPr lang="en-ID" sz="800" dirty="0">
                <a:effectLst/>
                <a:latin typeface="Cambria" panose="02040503050406030204" pitchFamily="18" charset="0"/>
                <a:ea typeface="Calibri" panose="020F0502020204030204" pitchFamily="34" charset="0"/>
                <a:cs typeface="Times New Roman" panose="02020603050405020304" pitchFamily="18" charset="0"/>
              </a:rPr>
              <a:t>[21]	I.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Irayana</a:t>
            </a:r>
            <a:r>
              <a:rPr lang="en-ID" sz="800" dirty="0">
                <a:effectLst/>
                <a:latin typeface="Cambria" panose="02040503050406030204" pitchFamily="18" charset="0"/>
                <a:ea typeface="Calibri" panose="020F0502020204030204" pitchFamily="34" charset="0"/>
                <a:cs typeface="Times New Roman" panose="02020603050405020304" pitchFamily="18" charset="0"/>
              </a:rPr>
              <a:t> and I.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Assyauqi</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Eksperimen</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penerapan</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pembelajaran</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berbasis</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proyek</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pjbl</a:t>
            </a:r>
            <a:r>
              <a:rPr lang="en-ID" sz="800" dirty="0">
                <a:effectLst/>
                <a:latin typeface="Cambria" panose="02040503050406030204" pitchFamily="18" charset="0"/>
                <a:ea typeface="Calibri" panose="020F0502020204030204" pitchFamily="34" charset="0"/>
                <a:cs typeface="Times New Roman" panose="02020603050405020304" pitchFamily="18" charset="0"/>
              </a:rPr>
              <a:t>) pada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peningkatan</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kreativitas</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anak</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usia</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dini</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i="1" dirty="0">
                <a:effectLst/>
                <a:latin typeface="Cambria" panose="02040503050406030204" pitchFamily="18" charset="0"/>
                <a:ea typeface="Calibri" panose="020F0502020204030204" pitchFamily="34" charset="0"/>
                <a:cs typeface="Times New Roman" panose="02020603050405020304" pitchFamily="18" charset="0"/>
              </a:rPr>
              <a:t>JEA (</a:t>
            </a:r>
            <a:r>
              <a:rPr lang="en-ID" sz="800" i="1" dirty="0" err="1">
                <a:effectLst/>
                <a:latin typeface="Cambria" panose="02040503050406030204" pitchFamily="18" charset="0"/>
                <a:ea typeface="Calibri" panose="020F0502020204030204" pitchFamily="34" charset="0"/>
                <a:cs typeface="Times New Roman" panose="02020603050405020304" pitchFamily="18" charset="0"/>
              </a:rPr>
              <a:t>Jurnal</a:t>
            </a:r>
            <a:r>
              <a:rPr lang="en-ID" sz="800" i="1" dirty="0">
                <a:effectLst/>
                <a:latin typeface="Cambria" panose="02040503050406030204" pitchFamily="18" charset="0"/>
                <a:ea typeface="Calibri" panose="020F0502020204030204" pitchFamily="34" charset="0"/>
                <a:cs typeface="Times New Roman" panose="02020603050405020304" pitchFamily="18" charset="0"/>
              </a:rPr>
              <a:t> </a:t>
            </a:r>
            <a:r>
              <a:rPr lang="en-ID" sz="800" i="1" dirty="0" err="1">
                <a:effectLst/>
                <a:latin typeface="Cambria" panose="02040503050406030204" pitchFamily="18" charset="0"/>
                <a:ea typeface="Calibri" panose="020F0502020204030204" pitchFamily="34" charset="0"/>
                <a:cs typeface="Times New Roman" panose="02020603050405020304" pitchFamily="18" charset="0"/>
              </a:rPr>
              <a:t>Edukasi</a:t>
            </a:r>
            <a:r>
              <a:rPr lang="en-ID" sz="800" i="1" dirty="0">
                <a:effectLst/>
                <a:latin typeface="Cambria" panose="02040503050406030204" pitchFamily="18" charset="0"/>
                <a:ea typeface="Calibri" panose="020F0502020204030204" pitchFamily="34" charset="0"/>
                <a:cs typeface="Times New Roman" panose="02020603050405020304" pitchFamily="18" charset="0"/>
              </a:rPr>
              <a:t> AUD)</a:t>
            </a:r>
            <a:r>
              <a:rPr lang="en-ID" sz="800" dirty="0">
                <a:effectLst/>
                <a:latin typeface="Cambria" panose="02040503050406030204" pitchFamily="18" charset="0"/>
                <a:ea typeface="Calibri" panose="020F0502020204030204" pitchFamily="34" charset="0"/>
                <a:cs typeface="Times New Roman" panose="02020603050405020304" pitchFamily="18" charset="0"/>
              </a:rPr>
              <a:t>, vol. 10, no. 1, pp. 47–56, 2024,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doi</a:t>
            </a:r>
            <a:r>
              <a:rPr lang="en-ID" sz="800" dirty="0">
                <a:effectLst/>
                <a:latin typeface="Cambria" panose="02040503050406030204" pitchFamily="18" charset="0"/>
                <a:ea typeface="Calibri" panose="020F0502020204030204" pitchFamily="34" charset="0"/>
                <a:cs typeface="Times New Roman" panose="02020603050405020304" pitchFamily="18" charset="0"/>
              </a:rPr>
              <a:t>: 10.18592/jea.v10i1.11422.</a:t>
            </a:r>
            <a:endParaRPr lang="en-ID" sz="800" dirty="0">
              <a:effectLst/>
              <a:latin typeface="Calibri" panose="020F0502020204030204" pitchFamily="34" charset="0"/>
              <a:ea typeface="Calibri" panose="020F0502020204030204" pitchFamily="34" charset="0"/>
              <a:cs typeface="Times New Roman" panose="02020603050405020304" pitchFamily="18" charset="0"/>
            </a:endParaRPr>
          </a:p>
          <a:p>
            <a:pPr marL="406400" indent="-406400" algn="just">
              <a:lnSpc>
                <a:spcPct val="150000"/>
              </a:lnSpc>
              <a:spcAft>
                <a:spcPts val="800"/>
              </a:spcAft>
            </a:pPr>
            <a:r>
              <a:rPr lang="en-ID" sz="800" dirty="0">
                <a:effectLst/>
                <a:latin typeface="Cambria" panose="02040503050406030204" pitchFamily="18" charset="0"/>
                <a:ea typeface="Calibri" panose="020F0502020204030204" pitchFamily="34" charset="0"/>
                <a:cs typeface="Times New Roman" panose="02020603050405020304" pitchFamily="18" charset="0"/>
              </a:rPr>
              <a:t>[22]	A.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Wathon</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Membangun</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pembelajaran</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berbasis</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proyek</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melalui</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kegiatan</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bermain</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alat</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permainan</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edukatif</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i="1" dirty="0" err="1">
                <a:effectLst/>
                <a:latin typeface="Cambria" panose="02040503050406030204" pitchFamily="18" charset="0"/>
                <a:ea typeface="Calibri" panose="020F0502020204030204" pitchFamily="34" charset="0"/>
                <a:cs typeface="Times New Roman" panose="02020603050405020304" pitchFamily="18" charset="0"/>
              </a:rPr>
              <a:t>Sistim</a:t>
            </a:r>
            <a:r>
              <a:rPr lang="en-ID" sz="800" i="1" dirty="0">
                <a:effectLst/>
                <a:latin typeface="Cambria" panose="02040503050406030204" pitchFamily="18" charset="0"/>
                <a:ea typeface="Calibri" panose="020F0502020204030204" pitchFamily="34" charset="0"/>
                <a:cs typeface="Times New Roman" panose="02020603050405020304" pitchFamily="18" charset="0"/>
              </a:rPr>
              <a:t> Inf. Manaj.</a:t>
            </a:r>
            <a:r>
              <a:rPr lang="en-ID" sz="800" dirty="0">
                <a:effectLst/>
                <a:latin typeface="Cambria" panose="02040503050406030204" pitchFamily="18" charset="0"/>
                <a:ea typeface="Calibri" panose="020F0502020204030204" pitchFamily="34" charset="0"/>
                <a:cs typeface="Times New Roman" panose="02020603050405020304" pitchFamily="18" charset="0"/>
              </a:rPr>
              <a:t>, vol. 2, no. 1, pp. 1–14, 2019, [Online]. Available: http://scioteca.caf.com/bitstream/handle/123456789/1091/RED2017-Eng-8ene.pdf?sequence=12&amp;isAllowed=y%0Ahttp://dx.doi.org/10.1016/j.regsciurbeco.2008.06.005%0Ahttps://www.researchgate.net/publication/305320484_SISTEM_PEMBETUNGAN_TERPUSAT_STRATEGI_MELESTARI.</a:t>
            </a:r>
            <a:endParaRPr lang="en-ID" sz="800" dirty="0">
              <a:effectLst/>
              <a:latin typeface="Calibri" panose="020F0502020204030204" pitchFamily="34" charset="0"/>
              <a:ea typeface="Calibri" panose="020F0502020204030204" pitchFamily="34" charset="0"/>
              <a:cs typeface="Times New Roman" panose="02020603050405020304" pitchFamily="18" charset="0"/>
            </a:endParaRPr>
          </a:p>
          <a:p>
            <a:pPr marL="406400" indent="-406400" algn="just">
              <a:lnSpc>
                <a:spcPct val="150000"/>
              </a:lnSpc>
              <a:spcAft>
                <a:spcPts val="800"/>
              </a:spcAft>
            </a:pPr>
            <a:r>
              <a:rPr lang="en-ID" sz="800" dirty="0">
                <a:effectLst/>
                <a:latin typeface="Cambria" panose="02040503050406030204" pitchFamily="18" charset="0"/>
                <a:ea typeface="Calibri" panose="020F0502020204030204" pitchFamily="34" charset="0"/>
                <a:cs typeface="Times New Roman" panose="02020603050405020304" pitchFamily="18" charset="0"/>
              </a:rPr>
              <a:t>[23]	L. C. Nisa,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Pemanfaatan</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teknologi</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informasi</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untuk</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pengembangan</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kemampuan</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berhitung</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anak</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usia</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dini</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i="1" dirty="0" err="1">
                <a:effectLst/>
                <a:latin typeface="Cambria" panose="02040503050406030204" pitchFamily="18" charset="0"/>
                <a:ea typeface="Calibri" panose="020F0502020204030204" pitchFamily="34" charset="0"/>
                <a:cs typeface="Times New Roman" panose="02020603050405020304" pitchFamily="18" charset="0"/>
              </a:rPr>
              <a:t>Sawwa</a:t>
            </a:r>
            <a:r>
              <a:rPr lang="en-ID" sz="800" i="1" dirty="0">
                <a:effectLst/>
                <a:latin typeface="Cambria" panose="02040503050406030204" pitchFamily="18" charset="0"/>
                <a:ea typeface="Calibri" panose="020F0502020204030204" pitchFamily="34" charset="0"/>
                <a:cs typeface="Times New Roman" panose="02020603050405020304" pitchFamily="18" charset="0"/>
              </a:rPr>
              <a:t> J. Stud. </a:t>
            </a:r>
            <a:r>
              <a:rPr lang="en-ID" sz="800" i="1" dirty="0" err="1">
                <a:effectLst/>
                <a:latin typeface="Cambria" panose="02040503050406030204" pitchFamily="18" charset="0"/>
                <a:ea typeface="Calibri" panose="020F0502020204030204" pitchFamily="34" charset="0"/>
                <a:cs typeface="Times New Roman" panose="02020603050405020304" pitchFamily="18" charset="0"/>
              </a:rPr>
              <a:t>Gend</a:t>
            </a:r>
            <a:r>
              <a:rPr lang="en-ID" sz="800" i="1" dirty="0">
                <a:effectLst/>
                <a:latin typeface="Cambria" panose="02040503050406030204" pitchFamily="18" charset="0"/>
                <a:ea typeface="Calibri" panose="020F0502020204030204" pitchFamily="34" charset="0"/>
                <a:cs typeface="Times New Roman" panose="02020603050405020304" pitchFamily="18" charset="0"/>
              </a:rPr>
              <a:t>.</a:t>
            </a:r>
            <a:r>
              <a:rPr lang="en-ID" sz="800" dirty="0">
                <a:effectLst/>
                <a:latin typeface="Cambria" panose="02040503050406030204" pitchFamily="18" charset="0"/>
                <a:ea typeface="Calibri" panose="020F0502020204030204" pitchFamily="34" charset="0"/>
                <a:cs typeface="Times New Roman" panose="02020603050405020304" pitchFamily="18" charset="0"/>
              </a:rPr>
              <a:t>, vol. 7, no. 2, p. 91, 2012,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doi</a:t>
            </a:r>
            <a:r>
              <a:rPr lang="en-ID" sz="800" dirty="0">
                <a:effectLst/>
                <a:latin typeface="Cambria" panose="02040503050406030204" pitchFamily="18" charset="0"/>
                <a:ea typeface="Calibri" panose="020F0502020204030204" pitchFamily="34" charset="0"/>
                <a:cs typeface="Times New Roman" panose="02020603050405020304" pitchFamily="18" charset="0"/>
              </a:rPr>
              <a:t>: 10.21580/sa.v7i2.651.</a:t>
            </a:r>
            <a:endParaRPr lang="en-ID" sz="800" dirty="0">
              <a:effectLst/>
              <a:latin typeface="Calibri" panose="020F0502020204030204" pitchFamily="34" charset="0"/>
              <a:ea typeface="Calibri" panose="020F0502020204030204" pitchFamily="34" charset="0"/>
              <a:cs typeface="Times New Roman" panose="02020603050405020304" pitchFamily="18" charset="0"/>
            </a:endParaRPr>
          </a:p>
          <a:p>
            <a:pPr marL="406400" indent="-406400" algn="just">
              <a:lnSpc>
                <a:spcPct val="150000"/>
              </a:lnSpc>
              <a:spcAft>
                <a:spcPts val="800"/>
              </a:spcAft>
            </a:pPr>
            <a:r>
              <a:rPr lang="en-ID" sz="800" dirty="0">
                <a:effectLst/>
                <a:latin typeface="Cambria" panose="02040503050406030204" pitchFamily="18" charset="0"/>
                <a:ea typeface="Calibri" panose="020F0502020204030204" pitchFamily="34" charset="0"/>
                <a:cs typeface="Times New Roman" panose="02020603050405020304" pitchFamily="18" charset="0"/>
              </a:rPr>
              <a:t>[24]	A. A. Lestari, E. H. Mulyana, and D. A.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Muiz</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Analisis</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unsur</a:t>
            </a:r>
            <a:r>
              <a:rPr lang="en-ID" sz="800" dirty="0">
                <a:effectLst/>
                <a:latin typeface="Cambria" panose="02040503050406030204" pitchFamily="18" charset="0"/>
                <a:ea typeface="Calibri" panose="020F0502020204030204" pitchFamily="34" charset="0"/>
                <a:cs typeface="Times New Roman" panose="02020603050405020304" pitchFamily="18" charset="0"/>
              </a:rPr>
              <a:t> engineering pada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pengembangan</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pembelajaran</a:t>
            </a:r>
            <a:r>
              <a:rPr lang="en-ID" sz="800" dirty="0">
                <a:effectLst/>
                <a:latin typeface="Cambria" panose="02040503050406030204" pitchFamily="18" charset="0"/>
                <a:ea typeface="Calibri" panose="020F0502020204030204" pitchFamily="34" charset="0"/>
                <a:cs typeface="Times New Roman" panose="02020603050405020304" pitchFamily="18" charset="0"/>
              </a:rPr>
              <a:t> steam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untuk</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anak</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usia</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dini</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i="1" dirty="0">
                <a:effectLst/>
                <a:latin typeface="Cambria" panose="02040503050406030204" pitchFamily="18" charset="0"/>
                <a:ea typeface="Calibri" panose="020F0502020204030204" pitchFamily="34" charset="0"/>
                <a:cs typeface="Times New Roman" panose="02020603050405020304" pitchFamily="18" charset="0"/>
              </a:rPr>
              <a:t>JPG J. </a:t>
            </a:r>
            <a:r>
              <a:rPr lang="en-ID" sz="800" i="1" dirty="0" err="1">
                <a:effectLst/>
                <a:latin typeface="Cambria" panose="02040503050406030204" pitchFamily="18" charset="0"/>
                <a:ea typeface="Calibri" panose="020F0502020204030204" pitchFamily="34" charset="0"/>
                <a:cs typeface="Times New Roman" panose="02020603050405020304" pitchFamily="18" charset="0"/>
              </a:rPr>
              <a:t>Pendidik</a:t>
            </a:r>
            <a:r>
              <a:rPr lang="en-ID" sz="800" i="1" dirty="0">
                <a:effectLst/>
                <a:latin typeface="Cambria" panose="02040503050406030204" pitchFamily="18" charset="0"/>
                <a:ea typeface="Calibri" panose="020F0502020204030204" pitchFamily="34" charset="0"/>
                <a:cs typeface="Times New Roman" panose="02020603050405020304" pitchFamily="18" charset="0"/>
              </a:rPr>
              <a:t>. Guru</a:t>
            </a:r>
            <a:r>
              <a:rPr lang="en-ID" sz="800" dirty="0">
                <a:effectLst/>
                <a:latin typeface="Cambria" panose="02040503050406030204" pitchFamily="18" charset="0"/>
                <a:ea typeface="Calibri" panose="020F0502020204030204" pitchFamily="34" charset="0"/>
                <a:cs typeface="Times New Roman" panose="02020603050405020304" pitchFamily="18" charset="0"/>
              </a:rPr>
              <a:t>, vol. 1, no. 4, p. 211, 2020,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doi</a:t>
            </a:r>
            <a:r>
              <a:rPr lang="en-ID" sz="800" dirty="0">
                <a:effectLst/>
                <a:latin typeface="Cambria" panose="02040503050406030204" pitchFamily="18" charset="0"/>
                <a:ea typeface="Calibri" panose="020F0502020204030204" pitchFamily="34" charset="0"/>
                <a:cs typeface="Times New Roman" panose="02020603050405020304" pitchFamily="18" charset="0"/>
              </a:rPr>
              <a:t>: 10.32832/jpg.v1i4.3555.</a:t>
            </a:r>
            <a:endParaRPr lang="en-ID" sz="800" dirty="0">
              <a:effectLst/>
              <a:latin typeface="Calibri" panose="020F0502020204030204" pitchFamily="34" charset="0"/>
              <a:ea typeface="Calibri" panose="020F0502020204030204" pitchFamily="34" charset="0"/>
              <a:cs typeface="Times New Roman" panose="02020603050405020304" pitchFamily="18" charset="0"/>
            </a:endParaRPr>
          </a:p>
          <a:p>
            <a:pPr marL="406400" indent="-406400" algn="just">
              <a:lnSpc>
                <a:spcPct val="150000"/>
              </a:lnSpc>
              <a:spcAft>
                <a:spcPts val="800"/>
              </a:spcAft>
            </a:pPr>
            <a:r>
              <a:rPr lang="en-ID" sz="800" dirty="0">
                <a:effectLst/>
                <a:latin typeface="Cambria" panose="02040503050406030204" pitchFamily="18" charset="0"/>
                <a:ea typeface="Calibri" panose="020F0502020204030204" pitchFamily="34" charset="0"/>
                <a:cs typeface="Times New Roman" panose="02020603050405020304" pitchFamily="18" charset="0"/>
              </a:rPr>
              <a:t>[25]	A.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Hasanah</a:t>
            </a:r>
            <a:r>
              <a:rPr lang="en-ID" sz="800" dirty="0">
                <a:effectLst/>
                <a:latin typeface="Cambria" panose="02040503050406030204" pitchFamily="18" charset="0"/>
                <a:ea typeface="Calibri" panose="020F0502020204030204" pitchFamily="34" charset="0"/>
                <a:cs typeface="Times New Roman" panose="02020603050405020304" pitchFamily="18" charset="0"/>
              </a:rPr>
              <a:t>, A. S.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Hikmayani</a:t>
            </a:r>
            <a:r>
              <a:rPr lang="en-ID" sz="800" dirty="0">
                <a:effectLst/>
                <a:latin typeface="Cambria" panose="02040503050406030204" pitchFamily="18" charset="0"/>
                <a:ea typeface="Calibri" panose="020F0502020204030204" pitchFamily="34" charset="0"/>
                <a:cs typeface="Times New Roman" panose="02020603050405020304" pitchFamily="18" charset="0"/>
              </a:rPr>
              <a:t>, and N.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Nurjanah</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Penerapan</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pendekatan</a:t>
            </a:r>
            <a:r>
              <a:rPr lang="en-ID" sz="800" dirty="0">
                <a:effectLst/>
                <a:latin typeface="Cambria" panose="02040503050406030204" pitchFamily="18" charset="0"/>
                <a:ea typeface="Calibri" panose="020F0502020204030204" pitchFamily="34" charset="0"/>
                <a:cs typeface="Times New Roman" panose="02020603050405020304" pitchFamily="18" charset="0"/>
              </a:rPr>
              <a:t> steam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dalam</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meningkatkan</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kreativitas</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anak</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usia</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dirty="0" err="1">
                <a:effectLst/>
                <a:latin typeface="Cambria" panose="02040503050406030204" pitchFamily="18" charset="0"/>
                <a:ea typeface="Calibri" panose="020F0502020204030204" pitchFamily="34" charset="0"/>
                <a:cs typeface="Times New Roman" panose="02020603050405020304" pitchFamily="18" charset="0"/>
              </a:rPr>
              <a:t>dini</a:t>
            </a:r>
            <a:r>
              <a:rPr lang="en-ID" sz="800" dirty="0">
                <a:effectLst/>
                <a:latin typeface="Cambria" panose="02040503050406030204" pitchFamily="18" charset="0"/>
                <a:ea typeface="Calibri" panose="020F0502020204030204" pitchFamily="34" charset="0"/>
                <a:cs typeface="Times New Roman" panose="02020603050405020304" pitchFamily="18" charset="0"/>
              </a:rPr>
              <a:t>,” </a:t>
            </a:r>
            <a:r>
              <a:rPr lang="en-ID" sz="800" i="1" dirty="0">
                <a:effectLst/>
                <a:latin typeface="Cambria" panose="02040503050406030204" pitchFamily="18" charset="0"/>
                <a:ea typeface="Calibri" panose="020F0502020204030204" pitchFamily="34" charset="0"/>
                <a:cs typeface="Times New Roman" panose="02020603050405020304" pitchFamily="18" charset="0"/>
              </a:rPr>
              <a:t>J. Golden Age</a:t>
            </a:r>
            <a:r>
              <a:rPr lang="en-ID" sz="800" dirty="0">
                <a:effectLst/>
                <a:latin typeface="Cambria" panose="02040503050406030204" pitchFamily="18" charset="0"/>
                <a:ea typeface="Calibri" panose="020F0502020204030204" pitchFamily="34" charset="0"/>
                <a:cs typeface="Times New Roman" panose="02020603050405020304" pitchFamily="18" charset="0"/>
              </a:rPr>
              <a:t>, vol. 5, no. 02, pp. 275–281, 2021.</a:t>
            </a:r>
            <a:endParaRPr lang="en-ID" sz="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1800"/>
              </a:spcBef>
              <a:spcAft>
                <a:spcPts val="600"/>
              </a:spcAft>
              <a:tabLst>
                <a:tab pos="90170" algn="l"/>
              </a:tabLst>
            </a:pPr>
            <a:r>
              <a:rPr lang="en-ID" sz="800" b="1" dirty="0">
                <a:effectLst/>
                <a:latin typeface="Cambria" panose="02040503050406030204" pitchFamily="18" charset="0"/>
                <a:ea typeface="Calibri" panose="020F0502020204030204" pitchFamily="34" charset="0"/>
                <a:cs typeface="Arial" panose="020B0604020202020204" pitchFamily="34" charset="0"/>
              </a:rPr>
              <a:t> </a:t>
            </a:r>
          </a:p>
        </p:txBody>
      </p:sp>
      <p:sp>
        <p:nvSpPr>
          <p:cNvPr id="5" name="Rectangle 4">
            <a:extLst>
              <a:ext uri="{FF2B5EF4-FFF2-40B4-BE49-F238E27FC236}">
                <a16:creationId xmlns:a16="http://schemas.microsoft.com/office/drawing/2014/main" id="{19027BDA-47BC-BE38-C6DC-C5124BB03F4F}"/>
              </a:ext>
            </a:extLst>
          </p:cNvPr>
          <p:cNvSpPr/>
          <p:nvPr/>
        </p:nvSpPr>
        <p:spPr>
          <a:xfrm>
            <a:off x="0" y="0"/>
            <a:ext cx="18288000" cy="100965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lnSpc>
                <a:spcPct val="150000"/>
              </a:lnSpc>
              <a:spcBef>
                <a:spcPts val="1800"/>
              </a:spcBef>
              <a:spcAft>
                <a:spcPts val="600"/>
              </a:spcAft>
              <a:tabLst>
                <a:tab pos="90170" algn="l"/>
              </a:tabLst>
            </a:pPr>
            <a:r>
              <a:rPr lang="en-ID" sz="1000" b="1" dirty="0">
                <a:solidFill>
                  <a:schemeClr val="tx1"/>
                </a:solidFill>
                <a:effectLst/>
                <a:latin typeface="Cambria" panose="02040503050406030204" pitchFamily="18" charset="0"/>
                <a:ea typeface="Calibri" panose="020F0502020204030204" pitchFamily="34" charset="0"/>
                <a:cs typeface="Arial" panose="020B0604020202020204" pitchFamily="34" charset="0"/>
              </a:rPr>
              <a:t>References </a:t>
            </a:r>
          </a:p>
          <a:p>
            <a:pPr marL="406400" indent="-406400" algn="just">
              <a:lnSpc>
                <a:spcPct val="150000"/>
              </a:lnSpc>
              <a:spcAft>
                <a:spcPts val="800"/>
              </a:spcAft>
            </a:pP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[1]	M. I.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Daulay</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and M.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Fauziddin</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Implementasi</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kurikulum</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merdeka</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pada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jenjang</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ECE,” </a:t>
            </a:r>
            <a:r>
              <a:rPr lang="en-ID" sz="1000" i="1"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J. Bunga </a:t>
            </a:r>
            <a:r>
              <a:rPr lang="en-ID" sz="1000" i="1"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Rampai</a:t>
            </a:r>
            <a:r>
              <a:rPr lang="en-ID" sz="1000" i="1"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i="1"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Usia</a:t>
            </a:r>
            <a:r>
              <a:rPr lang="en-ID" sz="1000" i="1"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i="1"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Emas</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vol. 9, no. 2, p. 101, 2023,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doi</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10.24114/jbrue.v9i2.52460.</a:t>
            </a:r>
            <a:endParaRPr lang="en-ID"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406400" indent="-406400" algn="just">
              <a:lnSpc>
                <a:spcPct val="150000"/>
              </a:lnSpc>
              <a:spcAft>
                <a:spcPts val="800"/>
              </a:spcAft>
            </a:pP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[2]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ECEpedia</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Implementasi</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kurikulum</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merdeka</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‘6 strategi/</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dukungan</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kemendikbudristek</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i="1"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Kementerian Pendidikan dan </a:t>
            </a:r>
            <a:r>
              <a:rPr lang="en-ID" sz="1000" i="1"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Kebudayaan</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pp. 1–36, 2022.</a:t>
            </a:r>
            <a:endParaRPr lang="en-ID"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406400" indent="-406400" algn="just">
              <a:lnSpc>
                <a:spcPct val="150000"/>
              </a:lnSpc>
              <a:spcAft>
                <a:spcPts val="800"/>
              </a:spcAft>
            </a:pP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[3]	E. Rosa, R.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Destian</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Agustian</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and W.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Wahyudin</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Inovasi</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model dan strategi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pembelajaran</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dalam</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implementasi</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kurikulum</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merdeka</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i="1"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J. Educ. Res.</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vol. 5, no. 3, pp. 2608–2617, 2024,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doi</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10.37985/jer.v5i3.1153.</a:t>
            </a:r>
            <a:endParaRPr lang="en-ID"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406400" indent="-406400" algn="just">
              <a:lnSpc>
                <a:spcPct val="150000"/>
              </a:lnSpc>
              <a:spcAft>
                <a:spcPts val="800"/>
              </a:spcAft>
            </a:pP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[4]	P.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Alifah</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Andhianto</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Y.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Fitriani</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and P.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Nuroniah</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Penerapan</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pembelajaran</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steam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berbasis</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proyek</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penguatan</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profil</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pelajar</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pancasila</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(p5) di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satuan</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ECE,” </a:t>
            </a:r>
            <a:r>
              <a:rPr lang="en-ID" sz="1000" i="1"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Murhum</a:t>
            </a:r>
            <a:r>
              <a:rPr lang="en-ID" sz="1000" i="1"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J. </a:t>
            </a:r>
            <a:r>
              <a:rPr lang="en-ID" sz="1000" i="1"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Pendidik</a:t>
            </a:r>
            <a:r>
              <a:rPr lang="en-ID" sz="1000" i="1"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Anak </a:t>
            </a:r>
            <a:r>
              <a:rPr lang="en-ID" sz="1000" i="1"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Usia</a:t>
            </a:r>
            <a:r>
              <a:rPr lang="en-ID" sz="1000" i="1"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Dini</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vol. 5, no. 1, pp. 314–326, 2024,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doi</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10.37985/murhum.v5i1.547.</a:t>
            </a:r>
            <a:endParaRPr lang="en-ID"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406400" indent="-406400" algn="just">
              <a:lnSpc>
                <a:spcPct val="150000"/>
              </a:lnSpc>
              <a:spcAft>
                <a:spcPts val="800"/>
              </a:spcAft>
            </a:pP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[5]	E. S.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Barkah</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D.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Awaludin</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and M. I. E. A.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Bahtiar</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Implementasi</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model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pembelajaran</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steam (science , technology , engineering , art and mathematics): strategi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peningkatan</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kecakapan</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abad</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21,” </a:t>
            </a:r>
            <a:r>
              <a:rPr lang="en-ID" sz="1000" i="1"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J. Syntax Admiration</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vol. 5, no. 9, pp. 3501–3511, 2024,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doi</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https://doi.org/10.46799/jsa.v5i9.1497.</a:t>
            </a:r>
            <a:endParaRPr lang="en-ID"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406400" indent="-406400" algn="just">
              <a:lnSpc>
                <a:spcPct val="150000"/>
              </a:lnSpc>
              <a:spcAft>
                <a:spcPts val="800"/>
              </a:spcAft>
            </a:pP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[6]	I. B. A. A.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Wiguna</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i="1"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et al.</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“Integrasi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pembumian</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pembelajaran</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sains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anak</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usia</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dini</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dengan</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pendekatan</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steam di ECE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mutiara</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hati</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rinjani</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i="1"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Dharma </a:t>
            </a:r>
            <a:r>
              <a:rPr lang="en-ID" sz="1000" i="1"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Sevanam</a:t>
            </a:r>
            <a:r>
              <a:rPr lang="en-ID" sz="1000" i="1"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J. </a:t>
            </a:r>
            <a:r>
              <a:rPr lang="en-ID" sz="1000" i="1"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Pengabdi</a:t>
            </a:r>
            <a:r>
              <a:rPr lang="en-ID" sz="1000" i="1"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i="1"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Masy</a:t>
            </a:r>
            <a:r>
              <a:rPr lang="en-ID" sz="1000" i="1"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vol. 2, no. 1, pp. 114–128, 2023,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doi</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10.53977/sjpkm.v2i1.963.</a:t>
            </a:r>
            <a:endParaRPr lang="en-ID"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406400" indent="-406400" algn="just">
              <a:lnSpc>
                <a:spcPct val="150000"/>
              </a:lnSpc>
              <a:spcAft>
                <a:spcPts val="800"/>
              </a:spcAft>
            </a:pP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[7]	A. Fifi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Nurfajariyah</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and E.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Risfaula</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Kusumawati</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Implementasi</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dan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tantangan</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pembelajaran</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tematik</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terintegrasi</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steam (science, technology, engineering, arts, mathematics),” </a:t>
            </a:r>
            <a:r>
              <a:rPr lang="en-ID" sz="1000" i="1"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J. </a:t>
            </a:r>
            <a:r>
              <a:rPr lang="en-ID" sz="1000" i="1"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Lentera</a:t>
            </a:r>
            <a:r>
              <a:rPr lang="en-ID" sz="1000" i="1"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i="1"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Pendidik</a:t>
            </a:r>
            <a:r>
              <a:rPr lang="en-ID" sz="1000" i="1"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Pus. </a:t>
            </a:r>
            <a:r>
              <a:rPr lang="en-ID" sz="1000" i="1"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Penelit</a:t>
            </a:r>
            <a:r>
              <a:rPr lang="en-ID" sz="1000" i="1"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LPPM UM METRO</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vol. 8, no. 1, pp. 49–63, 2023,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doi</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http://dx.doi.org/10.24127/jlpp.v8i1.2646.</a:t>
            </a:r>
            <a:endParaRPr lang="en-ID"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406400" indent="-406400" algn="just">
              <a:lnSpc>
                <a:spcPct val="150000"/>
              </a:lnSpc>
              <a:spcAft>
                <a:spcPts val="800"/>
              </a:spcAft>
            </a:pP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[8]	Y. A.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Ansya</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“Upaya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meningkatkan</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minat</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dan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prestasi</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belajar</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siswa</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kelas</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iv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sekolah</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dasar</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pada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pembelajaran</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ipa</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menggunakan</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strategi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pjbl</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(project-based learning),” </a:t>
            </a:r>
            <a:r>
              <a:rPr lang="en-ID" sz="1000" i="1"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J. </a:t>
            </a:r>
            <a:r>
              <a:rPr lang="en-ID" sz="1000" i="1"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Ilmu</a:t>
            </a:r>
            <a:r>
              <a:rPr lang="en-ID" sz="1000" i="1"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Manaj. dan </a:t>
            </a:r>
            <a:r>
              <a:rPr lang="en-ID" sz="1000" i="1"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Pendidik</a:t>
            </a:r>
            <a:r>
              <a:rPr lang="en-ID" sz="1000" i="1"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vol. 3, no. 1, pp. 43–52, 2023,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doi</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10.30872/jimpian.v3i1.2225.</a:t>
            </a:r>
            <a:endParaRPr lang="en-ID"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406400" indent="-406400" algn="just">
              <a:lnSpc>
                <a:spcPct val="150000"/>
              </a:lnSpc>
              <a:spcAft>
                <a:spcPts val="800"/>
              </a:spcAft>
            </a:pP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[9]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Rachmi</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Surachman</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D. E. Putri, A. Nugroho, and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Salfin</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“Pendidikan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nilai</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di era digital: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Tantangan</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dan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peluang</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i="1"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Afeksi</a:t>
            </a:r>
            <a:r>
              <a:rPr lang="en-ID" sz="1000" i="1"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J. </a:t>
            </a:r>
            <a:r>
              <a:rPr lang="en-ID" sz="1000" i="1"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Penelit</a:t>
            </a:r>
            <a:r>
              <a:rPr lang="en-ID" sz="1000" i="1"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dan Eval. </a:t>
            </a:r>
            <a:r>
              <a:rPr lang="en-ID" sz="1000" i="1"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Pendidik</a:t>
            </a:r>
            <a:r>
              <a:rPr lang="en-ID" sz="1000" i="1"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vol. 5, no. 2, pp. 326–335, 2024,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doi</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10.59698/afeksi.v5i2.254.</a:t>
            </a:r>
            <a:endParaRPr lang="en-ID"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406400" indent="-406400" algn="just">
              <a:lnSpc>
                <a:spcPct val="150000"/>
              </a:lnSpc>
              <a:spcAft>
                <a:spcPts val="800"/>
              </a:spcAft>
            </a:pP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[10]	I.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Septiani</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and D. Kasih,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Implementasi</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metode</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steam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terhadap</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kemandirian</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anak</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usia</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5-6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tahun</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di ECE alpha omega school,” </a:t>
            </a:r>
            <a:r>
              <a:rPr lang="en-ID" sz="1000" i="1"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J. </a:t>
            </a:r>
            <a:r>
              <a:rPr lang="en-ID" sz="1000" i="1"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Jendela</a:t>
            </a:r>
            <a:r>
              <a:rPr lang="en-ID" sz="1000" i="1"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i="1"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Pendidik</a:t>
            </a:r>
            <a:r>
              <a:rPr lang="en-ID" sz="1000" i="1"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vol. 1, no. 04, pp. 192–199, 2021,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doi</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10.57008/jjp.v1i04.44.</a:t>
            </a:r>
            <a:endParaRPr lang="en-ID"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406400" indent="-406400" algn="just">
              <a:lnSpc>
                <a:spcPct val="150000"/>
              </a:lnSpc>
              <a:spcAft>
                <a:spcPts val="800"/>
              </a:spcAft>
            </a:pP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[11]	W.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Handayani</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D.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Kuswandi</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S. Akbar, and I. Arifin,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Pembelajaran</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berbasis</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steam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untuk</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perkembangan</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kognitif</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pada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anak</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i="1"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Murhum</a:t>
            </a:r>
            <a:r>
              <a:rPr lang="en-ID" sz="1000" i="1"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J. </a:t>
            </a:r>
            <a:r>
              <a:rPr lang="en-ID" sz="1000" i="1"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Pendidik</a:t>
            </a:r>
            <a:r>
              <a:rPr lang="en-ID" sz="1000" i="1"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Anak </a:t>
            </a:r>
            <a:r>
              <a:rPr lang="en-ID" sz="1000" i="1"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Usia</a:t>
            </a:r>
            <a:r>
              <a:rPr lang="en-ID" sz="1000" i="1"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Dini</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vol. 4, no. 2, pp. 770–778, 2023,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doi</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10.37985/murhum.v4i2.390.</a:t>
            </a:r>
            <a:endParaRPr lang="en-ID"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406400" indent="-406400" algn="just">
              <a:lnSpc>
                <a:spcPct val="150000"/>
              </a:lnSpc>
              <a:spcAft>
                <a:spcPts val="800"/>
              </a:spcAft>
            </a:pP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[12]	P.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Purwaningsih</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M. Munawar, and D.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Prasetiyawati</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Dyah</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Hariyanti</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Analisis</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pembelajaran</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lingkungan</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sosial</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berbasis</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steam pada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anak</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usia</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dini</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i="1"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Murhum</a:t>
            </a:r>
            <a:r>
              <a:rPr lang="en-ID" sz="1000" i="1"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J. </a:t>
            </a:r>
            <a:r>
              <a:rPr lang="en-ID" sz="1000" i="1"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Pendidik</a:t>
            </a:r>
            <a:r>
              <a:rPr lang="en-ID" sz="1000" i="1"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Anak </a:t>
            </a:r>
            <a:r>
              <a:rPr lang="en-ID" sz="1000" i="1"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Usia</a:t>
            </a:r>
            <a:r>
              <a:rPr lang="en-ID" sz="1000" i="1"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Dini</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vol. 3, no. 1, pp. 13–23, 2022,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doi</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10.37985/murhum.v3i1.68.</a:t>
            </a:r>
            <a:endParaRPr lang="en-ID"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406400" indent="-406400" algn="just">
              <a:lnSpc>
                <a:spcPct val="150000"/>
              </a:lnSpc>
              <a:spcAft>
                <a:spcPts val="800"/>
              </a:spcAft>
            </a:pP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[13]	S.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Widiastuti</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H. Harun, N.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Cholimah</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and F.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Tjiptasari</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Implementasi</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nilai</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karakter</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melalui</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pembelajaran</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proyek</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untuk</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anak</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usia</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dini</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pada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kurikulum</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merdeka</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i="1"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J. </a:t>
            </a:r>
            <a:r>
              <a:rPr lang="en-ID" sz="1000" i="1"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Pendidik</a:t>
            </a:r>
            <a:r>
              <a:rPr lang="en-ID" sz="1000" i="1"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dan </a:t>
            </a:r>
            <a:r>
              <a:rPr lang="en-ID" sz="1000" i="1"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Kebud</a:t>
            </a:r>
            <a:r>
              <a:rPr lang="en-ID" sz="1000" i="1"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vol. 9, no. 1, pp. 85–109, 2024,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doi</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10.24832/jpnk.v9i1.4631.</a:t>
            </a:r>
            <a:endParaRPr lang="en-ID"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406400" indent="-406400" algn="just">
              <a:lnSpc>
                <a:spcPct val="150000"/>
              </a:lnSpc>
              <a:spcAft>
                <a:spcPts val="800"/>
              </a:spcAft>
            </a:pP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[14]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Sulistyawati</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i="1"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Buku</a:t>
            </a:r>
            <a:r>
              <a:rPr lang="en-ID" sz="1000" i="1"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ajar </a:t>
            </a:r>
            <a:r>
              <a:rPr lang="en-ID" sz="1000" i="1"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metode</a:t>
            </a:r>
            <a:r>
              <a:rPr lang="en-ID" sz="1000" i="1"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i="1"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penelitian</a:t>
            </a:r>
            <a:r>
              <a:rPr lang="en-ID" sz="1000" i="1"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i="1"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kualitatif</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Yogyakarta: K-Media, 2023.</a:t>
            </a:r>
            <a:endParaRPr lang="en-ID"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406400" indent="-406400" algn="just">
              <a:lnSpc>
                <a:spcPct val="150000"/>
              </a:lnSpc>
              <a:spcAft>
                <a:spcPts val="800"/>
              </a:spcAft>
            </a:pP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[15]	M. Ali, “Teknik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Analisis</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Kualitatif</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i="1"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Makal</a:t>
            </a:r>
            <a:r>
              <a:rPr lang="en-ID" sz="1000" i="1"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Tek. Anal. II</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pp. 1–7, 2006, [Online]. Available: http://staffnew.uny.ac.id/upload/132232818/pendidikan/Analisis+Kuantitatif.pdf.</a:t>
            </a:r>
            <a:endParaRPr lang="en-ID"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406400" indent="-406400" algn="just">
              <a:lnSpc>
                <a:spcPct val="150000"/>
              </a:lnSpc>
              <a:spcAft>
                <a:spcPts val="800"/>
              </a:spcAft>
            </a:pP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[16]	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Prameswari</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and Anik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Lestariningrum</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“Strategi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pembelajaran</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berbasis</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steam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dengan</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bermain</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loose parts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untuk</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pencapaian</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keterampilan</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4c pada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anak</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usia</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4-5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tahun</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i="1"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Efektor</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vol. 7, no. 1, pp. 24–34, 2020,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doi</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10.29407/e.v7i2.14387.</a:t>
            </a:r>
            <a:endParaRPr lang="en-ID"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406400" indent="-406400" algn="just">
              <a:lnSpc>
                <a:spcPct val="150000"/>
              </a:lnSpc>
              <a:spcAft>
                <a:spcPts val="800"/>
              </a:spcAft>
            </a:pP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[17]	A.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Atiaturrahmaniah</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I.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Bagus</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P. Aryana, and I. W.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Suastra</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“Peran model science, technology, engineering, arts, and math (steam)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dalam</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meningkatkan</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berpikir</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kritis</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dan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literasi</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sains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siswa</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sekolah</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dasar</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i="1"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JPGI (</a:t>
            </a:r>
            <a:r>
              <a:rPr lang="en-ID" sz="1000" i="1"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Jurnal</a:t>
            </a:r>
            <a:r>
              <a:rPr lang="en-ID" sz="1000" i="1"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i="1"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Penelit</a:t>
            </a:r>
            <a:r>
              <a:rPr lang="en-ID" sz="1000" i="1"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Guru </a:t>
            </a:r>
            <a:r>
              <a:rPr lang="en-ID" sz="1000" i="1"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Indones</a:t>
            </a:r>
            <a:r>
              <a:rPr lang="en-ID" sz="1000" i="1"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vol. 7, no. 2, pp. 368–375, 2022,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doi</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doi.org/10.29210/022537jpgi0005.</a:t>
            </a:r>
            <a:endParaRPr lang="en-ID"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406400" indent="-406400" algn="just">
              <a:lnSpc>
                <a:spcPct val="150000"/>
              </a:lnSpc>
              <a:spcAft>
                <a:spcPts val="800"/>
              </a:spcAft>
            </a:pP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[18]	M.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Cholilah</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 G. P.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Tatuwo</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S. P.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Rosdiana</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and A. N.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Fatirul</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Pengembangan</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kurikulum</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merdeka</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dalam</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satuan</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pendidikan</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serta</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implementasi</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kurikulum</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merdeka</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pada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pembelajaran</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abad</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21,” </a:t>
            </a:r>
            <a:r>
              <a:rPr lang="en-ID" sz="1000" i="1"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Sanskara</a:t>
            </a:r>
            <a:r>
              <a:rPr lang="en-ID" sz="1000" i="1"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i="1"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Pendidik</a:t>
            </a:r>
            <a:r>
              <a:rPr lang="en-ID" sz="1000" i="1"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dan </a:t>
            </a:r>
            <a:r>
              <a:rPr lang="en-ID" sz="1000" i="1"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Pengajaran</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vol. 1, no. 02, pp. 56–67, 2022,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doi</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10.58812/spp.v1.i02.</a:t>
            </a:r>
            <a:endParaRPr lang="en-ID"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406400" indent="-406400" algn="just">
              <a:lnSpc>
                <a:spcPct val="150000"/>
              </a:lnSpc>
              <a:spcAft>
                <a:spcPts val="800"/>
              </a:spcAft>
            </a:pP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[19]	D.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Utari</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and A.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Muadin</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Peranan</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pembelajaran</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abad-21 di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sekolah</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dasar</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dalam</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mencapai</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target dan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tujuan</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kurikulum</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merdeka</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i="1"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J. </a:t>
            </a:r>
            <a:r>
              <a:rPr lang="en-ID" sz="1000" i="1"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Pendidik</a:t>
            </a:r>
            <a:r>
              <a:rPr lang="en-ID" sz="1000" i="1"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Islam Al-</a:t>
            </a:r>
            <a:r>
              <a:rPr lang="en-ID" sz="1000" i="1"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Ilmi</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vol. 6, no. 1, p. 116, 2023,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doi</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10.32529/al-ilmi.v6i1.2493.</a:t>
            </a:r>
            <a:endParaRPr lang="en-ID"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406400" indent="-406400" algn="just">
              <a:lnSpc>
                <a:spcPct val="150000"/>
              </a:lnSpc>
              <a:spcAft>
                <a:spcPts val="800"/>
              </a:spcAft>
            </a:pP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[20]	R. A. Permata, 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Rafida</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and A. S.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Sitorus</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Pengaruh</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pembeiajaran</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steam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terhadap</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kemampuan</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berpikir</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kritis</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dan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kreativitas</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anak</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usia</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5-6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tahun</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di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ra</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fathimaturridha</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medan</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i="1"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J. Ilm. </a:t>
            </a:r>
            <a:r>
              <a:rPr lang="en-ID" sz="1000" i="1"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Potensia</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vol. 8, no. 1, pp. 170–182, 2023,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doi</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10.33369/jip.8.1.170-182.</a:t>
            </a:r>
            <a:endParaRPr lang="en-ID"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406400" indent="-406400" algn="just">
              <a:lnSpc>
                <a:spcPct val="150000"/>
              </a:lnSpc>
              <a:spcAft>
                <a:spcPts val="800"/>
              </a:spcAft>
            </a:pP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[21]	I.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Irayana</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and I.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Assyauqi</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Eksperimen</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penerapan</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pembelajaran</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berbasis</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proyek</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pjbl</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pada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peningkatan</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kreativitas</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anak</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usia</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dini</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i="1"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JEA (</a:t>
            </a:r>
            <a:r>
              <a:rPr lang="en-ID" sz="1000" i="1"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Jurnal</a:t>
            </a:r>
            <a:r>
              <a:rPr lang="en-ID" sz="1000" i="1"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i="1"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Edukasi</a:t>
            </a:r>
            <a:r>
              <a:rPr lang="en-ID" sz="1000" i="1"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AUD)</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vol. 10, no. 1, pp. 47–56, 2024,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doi</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10.18592/jea.v10i1.11422.</a:t>
            </a:r>
            <a:endParaRPr lang="en-ID"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406400" indent="-406400" algn="just">
              <a:lnSpc>
                <a:spcPct val="150000"/>
              </a:lnSpc>
              <a:spcAft>
                <a:spcPts val="800"/>
              </a:spcAft>
            </a:pP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[22]	A.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Wathon</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Membangun</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pembelajaran</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berbasis</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proyek</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melalui</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kegiatan</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bermain</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alat</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permainan</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edukatif</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i="1"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Sistim</a:t>
            </a:r>
            <a:r>
              <a:rPr lang="en-ID" sz="1000" i="1"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Inf. Manaj.</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vol. 2, no. 1, pp. 1–14, 2019, [Online]. Available: http://scioteca.caf.com/bitstream/handle/123456789/1091/RED2017-Eng-8ene.pdf?sequence=12&amp;isAllowed=y%0Ahttp://dx.doi.org/10.1016/j.regsciurbeco.2008.06.005%0Ahttps://www.researchgate.net/publication/305320484_SISTEM_PEMBETUNGAN_TERPUSAT_STRATEGI_MELESTARI.</a:t>
            </a:r>
            <a:endParaRPr lang="en-ID"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406400" indent="-406400" algn="just">
              <a:lnSpc>
                <a:spcPct val="150000"/>
              </a:lnSpc>
              <a:spcAft>
                <a:spcPts val="800"/>
              </a:spcAft>
            </a:pP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[23]	L. C. Nisa,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Pemanfaatan</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teknologi</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informasi</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untuk</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pengembangan</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kemampuan</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berhitung</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anak</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usia</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dini</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i="1"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Sawwa</a:t>
            </a:r>
            <a:r>
              <a:rPr lang="en-ID" sz="1000" i="1"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J. Stud. </a:t>
            </a:r>
            <a:r>
              <a:rPr lang="en-ID" sz="1000" i="1"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Gend</a:t>
            </a:r>
            <a:r>
              <a:rPr lang="en-ID" sz="1000" i="1"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vol. 7, no. 2, p. 91, 2012,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doi</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10.21580/sa.v7i2.651.</a:t>
            </a:r>
            <a:endParaRPr lang="en-ID"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406400" indent="-406400" algn="just">
              <a:lnSpc>
                <a:spcPct val="150000"/>
              </a:lnSpc>
              <a:spcAft>
                <a:spcPts val="800"/>
              </a:spcAft>
            </a:pP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[24]	A. A. Lestari, E. H. Mulyana, and D. A.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Muiz</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Analisis</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unsur</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engineering pada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pengembangan</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pembelajaran</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steam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untuk</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anak</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usia</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dini</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i="1"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JPG J. </a:t>
            </a:r>
            <a:r>
              <a:rPr lang="en-ID" sz="1000" i="1"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Pendidik</a:t>
            </a:r>
            <a:r>
              <a:rPr lang="en-ID" sz="1000" i="1"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Guru</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vol. 1, no. 4, p. 211, 2020,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doi</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10.32832/jpg.v1i4.3555.</a:t>
            </a:r>
            <a:endParaRPr lang="en-ID"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406400" indent="-406400" algn="just">
              <a:lnSpc>
                <a:spcPct val="150000"/>
              </a:lnSpc>
              <a:spcAft>
                <a:spcPts val="800"/>
              </a:spcAft>
            </a:pP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[25]	A.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Hasanah</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 S.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Hikmayani</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and N.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Nurjanah</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Penerapan</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pendekatan</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steam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dalam</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meningkatkan</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kreativitas</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anak</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usia</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dirty="0" err="1">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dini</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ID" sz="1000" i="1"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J. Golden Age</a:t>
            </a:r>
            <a:r>
              <a:rPr lang="en-ID" sz="10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vol. 5, no. 02, pp. 275–281, 2021.</a:t>
            </a:r>
            <a:endParaRPr lang="en-ID"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1800"/>
              </a:spcBef>
              <a:spcAft>
                <a:spcPts val="600"/>
              </a:spcAft>
              <a:tabLst>
                <a:tab pos="90170" algn="l"/>
              </a:tabLst>
            </a:pPr>
            <a:r>
              <a:rPr lang="en-ID" sz="1000" b="1" dirty="0">
                <a:solidFill>
                  <a:schemeClr val="tx1"/>
                </a:solidFill>
                <a:effectLst/>
                <a:latin typeface="Cambria" panose="02040503050406030204" pitchFamily="18" charset="0"/>
                <a:ea typeface="Calibri" panose="020F0502020204030204" pitchFamily="34" charset="0"/>
                <a:cs typeface="Arial" panose="020B0604020202020204" pitchFamily="34" charset="0"/>
              </a:rPr>
              <a:t> </a:t>
            </a:r>
          </a:p>
          <a:p>
            <a:pPr algn="ctr"/>
            <a:endParaRPr lang="en-ID" sz="1000" dirty="0">
              <a:solidFill>
                <a:schemeClr val="tx1"/>
              </a:solidFill>
            </a:endParaRPr>
          </a:p>
        </p:txBody>
      </p:sp>
    </p:spTree>
    <p:extLst>
      <p:ext uri="{BB962C8B-B14F-4D97-AF65-F5344CB8AC3E}">
        <p14:creationId xmlns:p14="http://schemas.microsoft.com/office/powerpoint/2010/main" val="11343630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745</TotalTime>
  <Words>4048</Words>
  <Application>Microsoft Office PowerPoint</Application>
  <PresentationFormat>Custom</PresentationFormat>
  <Paragraphs>121</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Cambria</vt: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Biru dan Putih Kreatif Tugas Kelompok Presentasi</dc:title>
  <dc:creator>ACER</dc:creator>
  <cp:lastModifiedBy>Siti Hanifah</cp:lastModifiedBy>
  <cp:revision>7</cp:revision>
  <dcterms:created xsi:type="dcterms:W3CDTF">2006-08-16T00:00:00Z</dcterms:created>
  <dcterms:modified xsi:type="dcterms:W3CDTF">2024-11-05T01:56:09Z</dcterms:modified>
  <dc:identifier>DAGTO57U8cw</dc:identifier>
</cp:coreProperties>
</file>