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Poppins Italics" charset="0"/>
      <p:regular r:id="rId17"/>
    </p:embeddedFont>
    <p:embeddedFont>
      <p:font typeface="Poppins Ultra-Bold" charset="0"/>
      <p:regular r:id="rId18"/>
    </p:embeddedFont>
    <p:embeddedFont>
      <p:font typeface="Poppins Bold" charset="0"/>
      <p:regular r:id="rId19"/>
    </p:embeddedFont>
    <p:embeddedFont>
      <p:font typeface="Poppins Heavy" charset="0"/>
      <p:regular r:id="rId20"/>
    </p:embeddedFont>
    <p:embeddedFont>
      <p:font typeface="Poppins Bold Italics" charset="0"/>
      <p:regular r:id="rId21"/>
    </p:embeddedFont>
    <p:embeddedFont>
      <p:font typeface="Calibri" pitchFamily="34" charset="0"/>
      <p:regular r:id="rId22"/>
      <p:bold r:id="rId23"/>
      <p:italic r:id="rId24"/>
      <p:boldItalic r:id="rId25"/>
    </p:embeddedFont>
    <p:embeddedFont>
      <p:font typeface="Poppins"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6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TextBox 2"/>
          <p:cNvSpPr txBox="1"/>
          <p:nvPr/>
        </p:nvSpPr>
        <p:spPr>
          <a:xfrm>
            <a:off x="925483" y="1174763"/>
            <a:ext cx="11018280" cy="2223161"/>
          </a:xfrm>
          <a:prstGeom prst="rect">
            <a:avLst/>
          </a:prstGeom>
        </p:spPr>
        <p:txBody>
          <a:bodyPr lIns="0" tIns="0" rIns="0" bIns="0" rtlCol="0" anchor="t">
            <a:spAutoFit/>
          </a:bodyPr>
          <a:lstStyle/>
          <a:p>
            <a:pPr algn="l">
              <a:lnSpc>
                <a:spcPts val="4321"/>
              </a:lnSpc>
            </a:pPr>
            <a:r>
              <a:rPr lang="en-US" sz="4001">
                <a:solidFill>
                  <a:srgbClr val="414B3B"/>
                </a:solidFill>
                <a:latin typeface="Poppins Heavy"/>
                <a:ea typeface="Poppins Heavy"/>
                <a:cs typeface="Poppins Heavy"/>
                <a:sym typeface="Poppins Heavy"/>
              </a:rPr>
              <a:t>PENGEMBANGAN MEDIA PEMBELAJARAN INTERAKTIF MENGGUNAKAN SCRATCH PADA CAPAIAN PEMBELAJARAN JARINGAN FIBER OPTIK KELAS X TJKT</a:t>
            </a:r>
          </a:p>
        </p:txBody>
      </p:sp>
      <p:grpSp>
        <p:nvGrpSpPr>
          <p:cNvPr id="3" name="Group 3"/>
          <p:cNvGrpSpPr/>
          <p:nvPr/>
        </p:nvGrpSpPr>
        <p:grpSpPr>
          <a:xfrm>
            <a:off x="15570116" y="-238434"/>
            <a:ext cx="2960363" cy="10738859"/>
            <a:chOff x="0" y="0"/>
            <a:chExt cx="779684" cy="2828342"/>
          </a:xfrm>
        </p:grpSpPr>
        <p:sp>
          <p:nvSpPr>
            <p:cNvPr id="4" name="Freeform 4"/>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5" name="TextBox 5"/>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6" name="AutoShape 6"/>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7" name="AutoShape 7"/>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8" name="AutoShape 8"/>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9" name="AutoShape 9"/>
          <p:cNvSpPr/>
          <p:nvPr/>
        </p:nvSpPr>
        <p:spPr>
          <a:xfrm flipV="1">
            <a:off x="925484" y="9253538"/>
            <a:ext cx="13755213" cy="4762"/>
          </a:xfrm>
          <a:prstGeom prst="line">
            <a:avLst/>
          </a:prstGeom>
          <a:ln w="9525" cap="flat">
            <a:solidFill>
              <a:srgbClr val="414B3B"/>
            </a:solidFill>
            <a:prstDash val="solid"/>
            <a:headEnd type="none" w="sm" len="sm"/>
            <a:tailEnd type="none" w="sm" len="sm"/>
          </a:ln>
        </p:spPr>
      </p:sp>
      <p:sp>
        <p:nvSpPr>
          <p:cNvPr id="10" name="AutoShape 10"/>
          <p:cNvSpPr/>
          <p:nvPr/>
        </p:nvSpPr>
        <p:spPr>
          <a:xfrm flipV="1">
            <a:off x="6262768" y="9410700"/>
            <a:ext cx="0" cy="242505"/>
          </a:xfrm>
          <a:prstGeom prst="line">
            <a:avLst/>
          </a:prstGeom>
          <a:ln w="28575" cap="flat">
            <a:solidFill>
              <a:srgbClr val="414B3B"/>
            </a:solidFill>
            <a:prstDash val="solid"/>
            <a:headEnd type="none" w="sm" len="sm"/>
            <a:tailEnd type="none" w="sm" len="sm"/>
          </a:ln>
        </p:spPr>
      </p:sp>
      <p:sp>
        <p:nvSpPr>
          <p:cNvPr id="11" name="Freeform 11"/>
          <p:cNvSpPr/>
          <p:nvPr/>
        </p:nvSpPr>
        <p:spPr>
          <a:xfrm rot="814865">
            <a:off x="9279172" y="2477000"/>
            <a:ext cx="5975773" cy="6508268"/>
          </a:xfrm>
          <a:custGeom>
            <a:avLst/>
            <a:gdLst/>
            <a:ahLst/>
            <a:cxnLst/>
            <a:rect l="l" t="t" r="r" b="b"/>
            <a:pathLst>
              <a:path w="5975773" h="6508268">
                <a:moveTo>
                  <a:pt x="0" y="0"/>
                </a:moveTo>
                <a:lnTo>
                  <a:pt x="5975773" y="0"/>
                </a:lnTo>
                <a:lnTo>
                  <a:pt x="5975773" y="6508268"/>
                </a:lnTo>
                <a:lnTo>
                  <a:pt x="0" y="6508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110554" y="8752714"/>
            <a:ext cx="258363" cy="258363"/>
          </a:xfrm>
          <a:custGeom>
            <a:avLst/>
            <a:gdLst/>
            <a:ahLst/>
            <a:cxnLst/>
            <a:rect l="l" t="t" r="r" b="b"/>
            <a:pathLst>
              <a:path w="258363" h="258363">
                <a:moveTo>
                  <a:pt x="0" y="0"/>
                </a:moveTo>
                <a:lnTo>
                  <a:pt x="258363" y="0"/>
                </a:lnTo>
                <a:lnTo>
                  <a:pt x="258363" y="258364"/>
                </a:lnTo>
                <a:lnTo>
                  <a:pt x="0" y="258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AutoShape 13"/>
          <p:cNvSpPr/>
          <p:nvPr/>
        </p:nvSpPr>
        <p:spPr>
          <a:xfrm>
            <a:off x="925483" y="8279621"/>
            <a:ext cx="5809935" cy="0"/>
          </a:xfrm>
          <a:prstGeom prst="line">
            <a:avLst/>
          </a:prstGeom>
          <a:ln w="9525" cap="flat">
            <a:solidFill>
              <a:srgbClr val="414B3B"/>
            </a:solidFill>
            <a:prstDash val="solid"/>
            <a:headEnd type="none" w="sm" len="sm"/>
            <a:tailEnd type="none" w="sm" len="sm"/>
          </a:ln>
        </p:spPr>
      </p:sp>
      <p:sp>
        <p:nvSpPr>
          <p:cNvPr id="14" name="Freeform 14"/>
          <p:cNvSpPr/>
          <p:nvPr/>
        </p:nvSpPr>
        <p:spPr>
          <a:xfrm>
            <a:off x="1120079" y="7848161"/>
            <a:ext cx="258363" cy="258363"/>
          </a:xfrm>
          <a:custGeom>
            <a:avLst/>
            <a:gdLst/>
            <a:ahLst/>
            <a:cxnLst/>
            <a:rect l="l" t="t" r="r" b="b"/>
            <a:pathLst>
              <a:path w="258363" h="258363">
                <a:moveTo>
                  <a:pt x="0" y="0"/>
                </a:moveTo>
                <a:lnTo>
                  <a:pt x="258363" y="0"/>
                </a:lnTo>
                <a:lnTo>
                  <a:pt x="258363" y="258363"/>
                </a:lnTo>
                <a:lnTo>
                  <a:pt x="0" y="2583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6"/>
            <a:stretch>
              <a:fillRect/>
            </a:stretch>
          </a:blipFill>
          <a:ln cap="sq">
            <a:noFill/>
            <a:prstDash val="solid"/>
            <a:miter/>
          </a:ln>
        </p:spPr>
      </p:sp>
      <p:sp>
        <p:nvSpPr>
          <p:cNvPr id="16" name="TextBox 16"/>
          <p:cNvSpPr txBox="1"/>
          <p:nvPr/>
        </p:nvSpPr>
        <p:spPr>
          <a:xfrm>
            <a:off x="925483" y="3734627"/>
            <a:ext cx="2877000" cy="288888"/>
          </a:xfrm>
          <a:prstGeom prst="rect">
            <a:avLst/>
          </a:prstGeom>
        </p:spPr>
        <p:txBody>
          <a:bodyPr lIns="0" tIns="0" rIns="0" bIns="0" rtlCol="0" anchor="t">
            <a:spAutoFit/>
          </a:bodyPr>
          <a:lstStyle/>
          <a:p>
            <a:pPr algn="l">
              <a:lnSpc>
                <a:spcPts val="2000"/>
              </a:lnSpc>
            </a:pPr>
            <a:r>
              <a:rPr lang="en-US" sz="2000">
                <a:solidFill>
                  <a:srgbClr val="414B3B"/>
                </a:solidFill>
                <a:latin typeface="Poppins"/>
                <a:ea typeface="Poppins"/>
                <a:cs typeface="Poppins"/>
                <a:sym typeface="Poppins"/>
              </a:rPr>
              <a:t>Presentasi Oleh</a:t>
            </a:r>
          </a:p>
        </p:txBody>
      </p:sp>
      <p:sp>
        <p:nvSpPr>
          <p:cNvPr id="17" name="TextBox 17"/>
          <p:cNvSpPr txBox="1"/>
          <p:nvPr/>
        </p:nvSpPr>
        <p:spPr>
          <a:xfrm>
            <a:off x="925483" y="4143272"/>
            <a:ext cx="2877000" cy="423672"/>
          </a:xfrm>
          <a:prstGeom prst="rect">
            <a:avLst/>
          </a:prstGeom>
        </p:spPr>
        <p:txBody>
          <a:bodyPr lIns="0" tIns="0" rIns="0" bIns="0" rtlCol="0" anchor="t">
            <a:spAutoFit/>
          </a:bodyPr>
          <a:lstStyle/>
          <a:p>
            <a:pPr algn="l">
              <a:lnSpc>
                <a:spcPts val="3024"/>
              </a:lnSpc>
            </a:pPr>
            <a:r>
              <a:rPr lang="en-US" sz="2800" spc="140">
                <a:solidFill>
                  <a:srgbClr val="414B3B"/>
                </a:solidFill>
                <a:latin typeface="Poppins Bold"/>
                <a:ea typeface="Poppins Bold"/>
                <a:cs typeface="Poppins Bold"/>
                <a:sym typeface="Poppins Bold"/>
              </a:rPr>
              <a:t>Anisa Aprilia</a:t>
            </a:r>
          </a:p>
        </p:txBody>
      </p:sp>
      <p:sp>
        <p:nvSpPr>
          <p:cNvPr id="18" name="TextBox 18"/>
          <p:cNvSpPr txBox="1"/>
          <p:nvPr/>
        </p:nvSpPr>
        <p:spPr>
          <a:xfrm>
            <a:off x="925483" y="6422750"/>
            <a:ext cx="2877000" cy="288888"/>
          </a:xfrm>
          <a:prstGeom prst="rect">
            <a:avLst/>
          </a:prstGeom>
        </p:spPr>
        <p:txBody>
          <a:bodyPr lIns="0" tIns="0" rIns="0" bIns="0" rtlCol="0" anchor="t">
            <a:spAutoFit/>
          </a:bodyPr>
          <a:lstStyle/>
          <a:p>
            <a:pPr algn="l">
              <a:lnSpc>
                <a:spcPts val="2000"/>
              </a:lnSpc>
            </a:pPr>
            <a:r>
              <a:rPr lang="en-US" sz="2000">
                <a:solidFill>
                  <a:srgbClr val="414B3B"/>
                </a:solidFill>
                <a:latin typeface="Poppins"/>
                <a:ea typeface="Poppins"/>
                <a:cs typeface="Poppins"/>
                <a:sym typeface="Poppins"/>
              </a:rPr>
              <a:t>Jurusan</a:t>
            </a:r>
          </a:p>
        </p:txBody>
      </p:sp>
      <p:sp>
        <p:nvSpPr>
          <p:cNvPr id="19" name="TextBox 19"/>
          <p:cNvSpPr txBox="1"/>
          <p:nvPr/>
        </p:nvSpPr>
        <p:spPr>
          <a:xfrm>
            <a:off x="925483" y="6831395"/>
            <a:ext cx="4809591" cy="423672"/>
          </a:xfrm>
          <a:prstGeom prst="rect">
            <a:avLst/>
          </a:prstGeom>
        </p:spPr>
        <p:txBody>
          <a:bodyPr lIns="0" tIns="0" rIns="0" bIns="0" rtlCol="0" anchor="t">
            <a:spAutoFit/>
          </a:bodyPr>
          <a:lstStyle/>
          <a:p>
            <a:pPr algn="l">
              <a:lnSpc>
                <a:spcPts val="3024"/>
              </a:lnSpc>
            </a:pPr>
            <a:r>
              <a:rPr lang="en-US" sz="2800" spc="140">
                <a:solidFill>
                  <a:srgbClr val="414B3B"/>
                </a:solidFill>
                <a:latin typeface="Poppins Bold"/>
                <a:ea typeface="Poppins Bold"/>
                <a:cs typeface="Poppins Bold"/>
                <a:sym typeface="Poppins Bold"/>
              </a:rPr>
              <a:t>Pendidikan Informatika</a:t>
            </a:r>
          </a:p>
        </p:txBody>
      </p:sp>
      <p:sp>
        <p:nvSpPr>
          <p:cNvPr id="20" name="TextBox 20"/>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1" name="TextBox 21"/>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22" name="TextBox 22"/>
          <p:cNvSpPr txBox="1"/>
          <p:nvPr/>
        </p:nvSpPr>
        <p:spPr>
          <a:xfrm>
            <a:off x="6434622" y="9366401"/>
            <a:ext cx="4643043"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Pekanbaru, 14 Agustus 2024</a:t>
            </a:r>
          </a:p>
        </p:txBody>
      </p:sp>
      <p:sp>
        <p:nvSpPr>
          <p:cNvPr id="23" name="TextBox 23"/>
          <p:cNvSpPr txBox="1"/>
          <p:nvPr/>
        </p:nvSpPr>
        <p:spPr>
          <a:xfrm>
            <a:off x="925483" y="9410700"/>
            <a:ext cx="5591903" cy="265557"/>
          </a:xfrm>
          <a:prstGeom prst="rect">
            <a:avLst/>
          </a:prstGeom>
        </p:spPr>
        <p:txBody>
          <a:bodyPr lIns="0" tIns="0" rIns="0" bIns="0" rtlCol="0" anchor="t">
            <a:spAutoFit/>
          </a:bodyPr>
          <a:lstStyle/>
          <a:p>
            <a:pPr algn="l">
              <a:lnSpc>
                <a:spcPts val="1944"/>
              </a:lnSpc>
            </a:pPr>
            <a:r>
              <a:rPr lang="en-US" sz="1800" spc="89" dirty="0" err="1">
                <a:solidFill>
                  <a:srgbClr val="414B3B"/>
                </a:solidFill>
                <a:latin typeface="Poppins Bold"/>
                <a:ea typeface="Poppins Bold"/>
                <a:cs typeface="Poppins Bold"/>
                <a:sym typeface="Poppins Bold"/>
              </a:rPr>
              <a:t>Fakultas</a:t>
            </a:r>
            <a:r>
              <a:rPr lang="en-US" sz="1800" spc="89" dirty="0">
                <a:solidFill>
                  <a:srgbClr val="414B3B"/>
                </a:solidFill>
                <a:latin typeface="Poppins Bold"/>
                <a:ea typeface="Poppins Bold"/>
                <a:cs typeface="Poppins Bold"/>
                <a:sym typeface="Poppins Bold"/>
              </a:rPr>
              <a:t> </a:t>
            </a:r>
            <a:r>
              <a:rPr lang="en-US" sz="1800" spc="89" dirty="0" err="1">
                <a:solidFill>
                  <a:srgbClr val="414B3B"/>
                </a:solidFill>
                <a:latin typeface="Poppins Bold"/>
                <a:ea typeface="Poppins Bold"/>
                <a:cs typeface="Poppins Bold"/>
                <a:sym typeface="Poppins Bold"/>
              </a:rPr>
              <a:t>Keguruan</a:t>
            </a:r>
            <a:r>
              <a:rPr lang="en-US" sz="1800" spc="89" dirty="0">
                <a:solidFill>
                  <a:srgbClr val="414B3B"/>
                </a:solidFill>
                <a:latin typeface="Poppins Bold"/>
                <a:ea typeface="Poppins Bold"/>
                <a:cs typeface="Poppins Bold"/>
                <a:sym typeface="Poppins Bold"/>
              </a:rPr>
              <a:t> </a:t>
            </a:r>
            <a:r>
              <a:rPr lang="en-US" sz="1800" spc="89" dirty="0" err="1">
                <a:solidFill>
                  <a:srgbClr val="414B3B"/>
                </a:solidFill>
                <a:latin typeface="Poppins Bold"/>
                <a:ea typeface="Poppins Bold"/>
                <a:cs typeface="Poppins Bold"/>
                <a:sym typeface="Poppins Bold"/>
              </a:rPr>
              <a:t>dan</a:t>
            </a:r>
            <a:r>
              <a:rPr lang="en-US" sz="1800" spc="89" dirty="0">
                <a:solidFill>
                  <a:srgbClr val="414B3B"/>
                </a:solidFill>
                <a:latin typeface="Poppins Bold"/>
                <a:ea typeface="Poppins Bold"/>
                <a:cs typeface="Poppins Bold"/>
                <a:sym typeface="Poppins Bold"/>
              </a:rPr>
              <a:t> </a:t>
            </a:r>
            <a:r>
              <a:rPr lang="en-US" sz="1800" spc="89" dirty="0" err="1">
                <a:solidFill>
                  <a:srgbClr val="414B3B"/>
                </a:solidFill>
                <a:latin typeface="Poppins Bold"/>
                <a:ea typeface="Poppins Bold"/>
                <a:cs typeface="Poppins Bold"/>
                <a:sym typeface="Poppins Bold"/>
              </a:rPr>
              <a:t>Ilmu</a:t>
            </a:r>
            <a:r>
              <a:rPr lang="en-US" sz="1800" spc="89" dirty="0">
                <a:solidFill>
                  <a:srgbClr val="414B3B"/>
                </a:solidFill>
                <a:latin typeface="Poppins Bold"/>
                <a:ea typeface="Poppins Bold"/>
                <a:cs typeface="Poppins Bold"/>
                <a:sym typeface="Poppins Bold"/>
              </a:rPr>
              <a:t> </a:t>
            </a:r>
            <a:r>
              <a:rPr lang="en-US" sz="1800" spc="89" dirty="0" err="1">
                <a:solidFill>
                  <a:srgbClr val="414B3B"/>
                </a:solidFill>
                <a:latin typeface="Poppins Bold"/>
                <a:ea typeface="Poppins Bold"/>
                <a:cs typeface="Poppins Bold"/>
                <a:sym typeface="Poppins Bold"/>
              </a:rPr>
              <a:t>Pendidikan</a:t>
            </a:r>
            <a:endParaRPr lang="en-US" sz="1800" spc="89" dirty="0">
              <a:solidFill>
                <a:srgbClr val="414B3B"/>
              </a:solidFill>
              <a:latin typeface="Poppins Bold"/>
              <a:ea typeface="Poppins Bold"/>
              <a:cs typeface="Poppins Bold"/>
              <a:sym typeface="Poppins Bold"/>
            </a:endParaRPr>
          </a:p>
        </p:txBody>
      </p:sp>
      <p:sp>
        <p:nvSpPr>
          <p:cNvPr id="24" name="TextBox 24"/>
          <p:cNvSpPr txBox="1"/>
          <p:nvPr/>
        </p:nvSpPr>
        <p:spPr>
          <a:xfrm>
            <a:off x="1570541" y="8742214"/>
            <a:ext cx="4450543" cy="28892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Dr. Edi Ismanto, ST., M.Kom</a:t>
            </a:r>
          </a:p>
        </p:txBody>
      </p:sp>
      <p:sp>
        <p:nvSpPr>
          <p:cNvPr id="25" name="TextBox 25"/>
          <p:cNvSpPr txBox="1"/>
          <p:nvPr/>
        </p:nvSpPr>
        <p:spPr>
          <a:xfrm>
            <a:off x="6030609" y="8742214"/>
            <a:ext cx="808026" cy="288888"/>
          </a:xfrm>
          <a:prstGeom prst="rect">
            <a:avLst/>
          </a:prstGeom>
        </p:spPr>
        <p:txBody>
          <a:bodyPr lIns="0" tIns="0" rIns="0" bIns="0" rtlCol="0" anchor="t">
            <a:spAutoFit/>
          </a:bodyPr>
          <a:lstStyle/>
          <a:p>
            <a:pPr algn="r">
              <a:lnSpc>
                <a:spcPts val="2000"/>
              </a:lnSpc>
            </a:pPr>
            <a:r>
              <a:rPr lang="en-US" sz="2000">
                <a:solidFill>
                  <a:srgbClr val="414B3B"/>
                </a:solidFill>
                <a:latin typeface="Poppins Bold Italics"/>
                <a:ea typeface="Poppins Bold Italics"/>
                <a:cs typeface="Poppins Bold Italics"/>
                <a:sym typeface="Poppins Bold Italics"/>
              </a:rPr>
              <a:t>-</a:t>
            </a:r>
          </a:p>
        </p:txBody>
      </p:sp>
      <p:sp>
        <p:nvSpPr>
          <p:cNvPr id="26" name="TextBox 26"/>
          <p:cNvSpPr txBox="1"/>
          <p:nvPr/>
        </p:nvSpPr>
        <p:spPr>
          <a:xfrm>
            <a:off x="6030609" y="7857686"/>
            <a:ext cx="808026" cy="288888"/>
          </a:xfrm>
          <a:prstGeom prst="rect">
            <a:avLst/>
          </a:prstGeom>
        </p:spPr>
        <p:txBody>
          <a:bodyPr lIns="0" tIns="0" rIns="0" bIns="0" rtlCol="0" anchor="t">
            <a:spAutoFit/>
          </a:bodyPr>
          <a:lstStyle/>
          <a:p>
            <a:pPr algn="r">
              <a:lnSpc>
                <a:spcPts val="2000"/>
              </a:lnSpc>
            </a:pPr>
            <a:r>
              <a:rPr lang="en-US" sz="2000">
                <a:solidFill>
                  <a:srgbClr val="414B3B"/>
                </a:solidFill>
                <a:latin typeface="Poppins Bold Italics"/>
                <a:ea typeface="Poppins Bold Italics"/>
                <a:cs typeface="Poppins Bold Italics"/>
                <a:sym typeface="Poppins Bold Italics"/>
              </a:rPr>
              <a:t>-</a:t>
            </a:r>
          </a:p>
        </p:txBody>
      </p:sp>
      <p:sp>
        <p:nvSpPr>
          <p:cNvPr id="27" name="TextBox 27"/>
          <p:cNvSpPr txBox="1"/>
          <p:nvPr/>
        </p:nvSpPr>
        <p:spPr>
          <a:xfrm>
            <a:off x="1580066" y="7837661"/>
            <a:ext cx="4145743" cy="28892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Pratama Benny Herlandy, M.Pd </a:t>
            </a:r>
          </a:p>
        </p:txBody>
      </p:sp>
      <p:sp>
        <p:nvSpPr>
          <p:cNvPr id="28" name="TextBox 28"/>
          <p:cNvSpPr txBox="1"/>
          <p:nvPr/>
        </p:nvSpPr>
        <p:spPr>
          <a:xfrm>
            <a:off x="928337" y="7436042"/>
            <a:ext cx="4797472" cy="288925"/>
          </a:xfrm>
          <a:prstGeom prst="rect">
            <a:avLst/>
          </a:prstGeom>
        </p:spPr>
        <p:txBody>
          <a:bodyPr lIns="0" tIns="0" rIns="0" bIns="0" rtlCol="0" anchor="t">
            <a:spAutoFit/>
          </a:bodyPr>
          <a:lstStyle/>
          <a:p>
            <a:pPr algn="l">
              <a:lnSpc>
                <a:spcPts val="2000"/>
              </a:lnSpc>
            </a:pPr>
            <a:r>
              <a:rPr lang="en-US" sz="2000">
                <a:solidFill>
                  <a:srgbClr val="414B3B"/>
                </a:solidFill>
                <a:latin typeface="Poppins"/>
                <a:ea typeface="Poppins"/>
                <a:cs typeface="Poppins"/>
                <a:sym typeface="Poppins"/>
              </a:rPr>
              <a:t>Pembimbing 1</a:t>
            </a:r>
          </a:p>
        </p:txBody>
      </p:sp>
      <p:sp>
        <p:nvSpPr>
          <p:cNvPr id="29" name="TextBox 29"/>
          <p:cNvSpPr txBox="1"/>
          <p:nvPr/>
        </p:nvSpPr>
        <p:spPr>
          <a:xfrm>
            <a:off x="928337" y="8395202"/>
            <a:ext cx="4797472" cy="288925"/>
          </a:xfrm>
          <a:prstGeom prst="rect">
            <a:avLst/>
          </a:prstGeom>
        </p:spPr>
        <p:txBody>
          <a:bodyPr lIns="0" tIns="0" rIns="0" bIns="0" rtlCol="0" anchor="t">
            <a:spAutoFit/>
          </a:bodyPr>
          <a:lstStyle/>
          <a:p>
            <a:pPr algn="l">
              <a:lnSpc>
                <a:spcPts val="2000"/>
              </a:lnSpc>
            </a:pPr>
            <a:r>
              <a:rPr lang="en-US" sz="2000">
                <a:solidFill>
                  <a:srgbClr val="414B3B"/>
                </a:solidFill>
                <a:latin typeface="Poppins"/>
                <a:ea typeface="Poppins"/>
                <a:cs typeface="Poppins"/>
                <a:sym typeface="Poppins"/>
              </a:rPr>
              <a:t>Pembimbing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grpSp>
        <p:nvGrpSpPr>
          <p:cNvPr id="2" name="Group 2"/>
          <p:cNvGrpSpPr/>
          <p:nvPr/>
        </p:nvGrpSpPr>
        <p:grpSpPr>
          <a:xfrm>
            <a:off x="15570116" y="-238434"/>
            <a:ext cx="2960363" cy="10738859"/>
            <a:chOff x="0" y="0"/>
            <a:chExt cx="779684" cy="2828342"/>
          </a:xfrm>
        </p:grpSpPr>
        <p:sp>
          <p:nvSpPr>
            <p:cNvPr id="3" name="Freeform 3"/>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4" name="TextBox 4"/>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6" name="AutoShape 6"/>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7" name="AutoShape 7"/>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8" name="AutoShape 8"/>
          <p:cNvSpPr/>
          <p:nvPr/>
        </p:nvSpPr>
        <p:spPr>
          <a:xfrm rot="-1194">
            <a:off x="1252002" y="3203155"/>
            <a:ext cx="13709445" cy="0"/>
          </a:xfrm>
          <a:prstGeom prst="line">
            <a:avLst/>
          </a:prstGeom>
          <a:ln w="9525" cap="flat">
            <a:solidFill>
              <a:srgbClr val="414B3B"/>
            </a:solidFill>
            <a:prstDash val="solid"/>
            <a:headEnd type="none" w="sm" len="sm"/>
            <a:tailEnd type="none" w="sm" len="sm"/>
          </a:ln>
        </p:spPr>
      </p:sp>
      <p:sp>
        <p:nvSpPr>
          <p:cNvPr id="9" name="AutoShape 9"/>
          <p:cNvSpPr/>
          <p:nvPr/>
        </p:nvSpPr>
        <p:spPr>
          <a:xfrm rot="-1194">
            <a:off x="1150467" y="9251156"/>
            <a:ext cx="13709445" cy="0"/>
          </a:xfrm>
          <a:prstGeom prst="line">
            <a:avLst/>
          </a:prstGeom>
          <a:ln w="9525" cap="flat">
            <a:solidFill>
              <a:srgbClr val="414B3B"/>
            </a:solidFill>
            <a:prstDash val="solid"/>
            <a:headEnd type="none" w="sm" len="sm"/>
            <a:tailEnd type="none" w="sm" len="sm"/>
          </a:ln>
        </p:spPr>
      </p:sp>
      <p:sp>
        <p:nvSpPr>
          <p:cNvPr id="10" name="Freeform 10"/>
          <p:cNvSpPr/>
          <p:nvPr/>
        </p:nvSpPr>
        <p:spPr>
          <a:xfrm rot="-602168">
            <a:off x="11257603" y="383028"/>
            <a:ext cx="2142641" cy="2333570"/>
          </a:xfrm>
          <a:custGeom>
            <a:avLst/>
            <a:gdLst/>
            <a:ahLst/>
            <a:cxnLst/>
            <a:rect l="l" t="t" r="r" b="b"/>
            <a:pathLst>
              <a:path w="2142641" h="2333570">
                <a:moveTo>
                  <a:pt x="0" y="0"/>
                </a:moveTo>
                <a:lnTo>
                  <a:pt x="2142641" y="0"/>
                </a:lnTo>
                <a:lnTo>
                  <a:pt x="2142641" y="2333569"/>
                </a:lnTo>
                <a:lnTo>
                  <a:pt x="0" y="23335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1006009">
            <a:off x="13480102" y="1344432"/>
            <a:ext cx="1273354" cy="1386821"/>
          </a:xfrm>
          <a:custGeom>
            <a:avLst/>
            <a:gdLst/>
            <a:ahLst/>
            <a:cxnLst/>
            <a:rect l="l" t="t" r="r" b="b"/>
            <a:pathLst>
              <a:path w="1273354" h="1386821">
                <a:moveTo>
                  <a:pt x="0" y="0"/>
                </a:moveTo>
                <a:lnTo>
                  <a:pt x="1273355" y="0"/>
                </a:lnTo>
                <a:lnTo>
                  <a:pt x="1273355" y="1386822"/>
                </a:lnTo>
                <a:lnTo>
                  <a:pt x="0" y="13868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4"/>
            <a:stretch>
              <a:fillRect/>
            </a:stretch>
          </a:blipFill>
          <a:ln cap="sq">
            <a:noFill/>
            <a:prstDash val="solid"/>
            <a:miter/>
          </a:ln>
        </p:spPr>
      </p:sp>
      <p:sp>
        <p:nvSpPr>
          <p:cNvPr id="13" name="AutoShape 13"/>
          <p:cNvSpPr/>
          <p:nvPr/>
        </p:nvSpPr>
        <p:spPr>
          <a:xfrm flipV="1">
            <a:off x="3014170" y="9595025"/>
            <a:ext cx="0" cy="242505"/>
          </a:xfrm>
          <a:prstGeom prst="line">
            <a:avLst/>
          </a:prstGeom>
          <a:ln w="28575" cap="flat">
            <a:solidFill>
              <a:srgbClr val="414B3B"/>
            </a:solidFill>
            <a:prstDash val="solid"/>
            <a:headEnd type="none" w="sm" len="sm"/>
            <a:tailEnd type="none" w="sm" len="sm"/>
          </a:ln>
        </p:spPr>
      </p:sp>
      <p:sp>
        <p:nvSpPr>
          <p:cNvPr id="14" name="Freeform 14"/>
          <p:cNvSpPr/>
          <p:nvPr/>
        </p:nvSpPr>
        <p:spPr>
          <a:xfrm>
            <a:off x="10306523" y="3764098"/>
            <a:ext cx="4544256" cy="3685205"/>
          </a:xfrm>
          <a:custGeom>
            <a:avLst/>
            <a:gdLst/>
            <a:ahLst/>
            <a:cxnLst/>
            <a:rect l="l" t="t" r="r" b="b"/>
            <a:pathLst>
              <a:path w="4544256" h="3685205">
                <a:moveTo>
                  <a:pt x="0" y="0"/>
                </a:moveTo>
                <a:lnTo>
                  <a:pt x="4544256" y="0"/>
                </a:lnTo>
                <a:lnTo>
                  <a:pt x="4544256" y="3685205"/>
                </a:lnTo>
                <a:lnTo>
                  <a:pt x="0" y="3685205"/>
                </a:lnTo>
                <a:lnTo>
                  <a:pt x="0" y="0"/>
                </a:lnTo>
                <a:close/>
              </a:path>
            </a:pathLst>
          </a:custGeom>
          <a:blipFill>
            <a:blip r:embed="rId5"/>
            <a:stretch>
              <a:fillRect/>
            </a:stretch>
          </a:blipFill>
        </p:spPr>
      </p:sp>
      <p:sp>
        <p:nvSpPr>
          <p:cNvPr id="15" name="TextBox 15"/>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16" name="TextBox 16"/>
          <p:cNvSpPr txBox="1"/>
          <p:nvPr/>
        </p:nvSpPr>
        <p:spPr>
          <a:xfrm>
            <a:off x="1176002" y="1182108"/>
            <a:ext cx="9408884"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HASIL VALIDASI</a:t>
            </a:r>
          </a:p>
        </p:txBody>
      </p:sp>
      <p:sp>
        <p:nvSpPr>
          <p:cNvPr id="17" name="TextBox 17"/>
          <p:cNvSpPr txBox="1"/>
          <p:nvPr/>
        </p:nvSpPr>
        <p:spPr>
          <a:xfrm>
            <a:off x="1252002" y="3884700"/>
            <a:ext cx="8069533" cy="3783330"/>
          </a:xfrm>
          <a:prstGeom prst="rect">
            <a:avLst/>
          </a:prstGeom>
        </p:spPr>
        <p:txBody>
          <a:bodyPr lIns="0" tIns="0" rIns="0" bIns="0" rtlCol="0" anchor="t">
            <a:spAutoFit/>
          </a:bodyPr>
          <a:lstStyle/>
          <a:p>
            <a:pPr algn="l">
              <a:lnSpc>
                <a:spcPts val="2520"/>
              </a:lnSpc>
            </a:pPr>
            <a:r>
              <a:rPr lang="en-US" sz="1800">
                <a:solidFill>
                  <a:srgbClr val="414B3B"/>
                </a:solidFill>
                <a:latin typeface="Poppins Bold Italics"/>
                <a:ea typeface="Poppins Bold Italics"/>
                <a:cs typeface="Poppins Bold Italics"/>
                <a:sym typeface="Poppins Bold Italics"/>
              </a:rPr>
              <a:t>p=  64/80x 100%= 80% </a:t>
            </a:r>
          </a:p>
          <a:p>
            <a:pPr algn="l">
              <a:lnSpc>
                <a:spcPts val="2520"/>
              </a:lnSpc>
            </a:pPr>
            <a:r>
              <a:rPr lang="en-US" sz="1800">
                <a:solidFill>
                  <a:srgbClr val="414B3B"/>
                </a:solidFill>
                <a:latin typeface="Poppins"/>
                <a:ea typeface="Poppins"/>
                <a:cs typeface="Poppins"/>
                <a:sym typeface="Poppins"/>
              </a:rPr>
              <a:t>Menurut hasil yang dibuktikan oleh Ahli Materi, media pembelajaran Sertic dapat dikembangkan dengan proporsisi 80%. Menurut ahli media, media pembelajaran Sertic termasuk dalam kategori “Layak dan memerlukan revisi”.</a:t>
            </a:r>
          </a:p>
          <a:p>
            <a:pPr algn="l">
              <a:lnSpc>
                <a:spcPts val="2520"/>
              </a:lnSpc>
            </a:pPr>
            <a:endParaRPr lang="en-US" sz="1800">
              <a:solidFill>
                <a:srgbClr val="414B3B"/>
              </a:solidFill>
              <a:latin typeface="Poppins"/>
              <a:ea typeface="Poppins"/>
              <a:cs typeface="Poppins"/>
              <a:sym typeface="Poppins"/>
            </a:endParaRPr>
          </a:p>
          <a:p>
            <a:pPr algn="l">
              <a:lnSpc>
                <a:spcPts val="2520"/>
              </a:lnSpc>
            </a:pPr>
            <a:r>
              <a:rPr lang="en-US" sz="1800">
                <a:solidFill>
                  <a:srgbClr val="414B3B"/>
                </a:solidFill>
                <a:latin typeface="Poppins Bold Italics"/>
                <a:ea typeface="Poppins Bold Italics"/>
                <a:cs typeface="Poppins Bold Italics"/>
                <a:sym typeface="Poppins Bold Italics"/>
              </a:rPr>
              <a:t>p= 73/80x 100%= 91,25% </a:t>
            </a:r>
          </a:p>
          <a:p>
            <a:pPr algn="l">
              <a:lnSpc>
                <a:spcPts val="2520"/>
              </a:lnSpc>
            </a:pPr>
            <a:r>
              <a:rPr lang="en-US" sz="1800">
                <a:solidFill>
                  <a:srgbClr val="414B3B"/>
                </a:solidFill>
                <a:latin typeface="Poppins Italics"/>
                <a:ea typeface="Poppins Italics"/>
                <a:cs typeface="Poppins Italics"/>
                <a:sym typeface="Poppins Italics"/>
              </a:rPr>
              <a:t>Menurut hasil yang dibuktikan oleh Ahli Materi, media pembelajaran Sertic dapat dikembangkan dengan proporsisi 80,95%. Menurut ahli media, media pembelajaran Sertic termasuk dalam kategori “Layak dan tidak memerlukan revisi”. Dalam hal ini peneliti tidak perlu melakukan revisi.</a:t>
            </a:r>
          </a:p>
        </p:txBody>
      </p:sp>
      <p:sp>
        <p:nvSpPr>
          <p:cNvPr id="18" name="TextBox 18"/>
          <p:cNvSpPr txBox="1"/>
          <p:nvPr/>
        </p:nvSpPr>
        <p:spPr>
          <a:xfrm>
            <a:off x="1150467" y="2745760"/>
            <a:ext cx="2910798" cy="295275"/>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Italics"/>
                <a:ea typeface="Poppins Bold Italics"/>
                <a:cs typeface="Poppins Bold Italics"/>
                <a:sym typeface="Poppins Bold Italics"/>
              </a:rPr>
              <a:t>AHLI MATERI</a:t>
            </a:r>
          </a:p>
        </p:txBody>
      </p:sp>
      <p:sp>
        <p:nvSpPr>
          <p:cNvPr id="19" name="TextBox 19"/>
          <p:cNvSpPr txBox="1"/>
          <p:nvPr/>
        </p:nvSpPr>
        <p:spPr>
          <a:xfrm>
            <a:off x="12578651"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10</a:t>
            </a:r>
          </a:p>
        </p:txBody>
      </p:sp>
      <p:sp>
        <p:nvSpPr>
          <p:cNvPr id="20" name="TextBox 20"/>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1" name="TextBox 21"/>
          <p:cNvSpPr txBox="1"/>
          <p:nvPr/>
        </p:nvSpPr>
        <p:spPr>
          <a:xfrm>
            <a:off x="3180858" y="9537875"/>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2" name="TextBox 22"/>
          <p:cNvSpPr txBox="1"/>
          <p:nvPr/>
        </p:nvSpPr>
        <p:spPr>
          <a:xfrm>
            <a:off x="713822" y="9595025"/>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
        <p:nvSpPr>
          <p:cNvPr id="23" name="TextBox 23"/>
          <p:cNvSpPr txBox="1"/>
          <p:nvPr/>
        </p:nvSpPr>
        <p:spPr>
          <a:xfrm>
            <a:off x="9546446" y="7706478"/>
            <a:ext cx="5641155" cy="1268730"/>
          </a:xfrm>
          <a:prstGeom prst="rect">
            <a:avLst/>
          </a:prstGeom>
        </p:spPr>
        <p:txBody>
          <a:bodyPr lIns="0" tIns="0" rIns="0" bIns="0" rtlCol="0" anchor="t">
            <a:spAutoFit/>
          </a:bodyPr>
          <a:lstStyle/>
          <a:p>
            <a:pPr algn="ctr">
              <a:lnSpc>
                <a:spcPts val="2520"/>
              </a:lnSpc>
            </a:pPr>
            <a:r>
              <a:rPr lang="en-US" sz="1800">
                <a:solidFill>
                  <a:srgbClr val="414B3B"/>
                </a:solidFill>
                <a:latin typeface="Poppins Italics"/>
                <a:ea typeface="Poppins Italics"/>
                <a:cs typeface="Poppins Italics"/>
                <a:sym typeface="Poppins Italics"/>
              </a:rPr>
              <a:t>Berdasarkan tabel diatas dapat nilai kelayakan ahli materi dengan persentase kelayakan 85,65% dan masuk kedalam kategori “Layak”.</a:t>
            </a:r>
          </a:p>
          <a:p>
            <a:pPr algn="ctr">
              <a:lnSpc>
                <a:spcPts val="2520"/>
              </a:lnSpc>
            </a:pPr>
            <a:endParaRPr lang="en-US" sz="1800">
              <a:solidFill>
                <a:srgbClr val="414B3B"/>
              </a:solidFill>
              <a:latin typeface="Poppins Italics"/>
              <a:ea typeface="Poppins Italics"/>
              <a:cs typeface="Poppins Italics"/>
              <a:sym typeface="Poppins Itali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grpSp>
        <p:nvGrpSpPr>
          <p:cNvPr id="2" name="Group 2"/>
          <p:cNvGrpSpPr/>
          <p:nvPr/>
        </p:nvGrpSpPr>
        <p:grpSpPr>
          <a:xfrm>
            <a:off x="15570116" y="-238434"/>
            <a:ext cx="2960363" cy="10738859"/>
            <a:chOff x="0" y="0"/>
            <a:chExt cx="779684" cy="2828342"/>
          </a:xfrm>
        </p:grpSpPr>
        <p:sp>
          <p:nvSpPr>
            <p:cNvPr id="3" name="Freeform 3"/>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4" name="TextBox 4"/>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6" name="AutoShape 6"/>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7" name="AutoShape 7"/>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8" name="AutoShape 8"/>
          <p:cNvSpPr/>
          <p:nvPr/>
        </p:nvSpPr>
        <p:spPr>
          <a:xfrm rot="-1194">
            <a:off x="1252002" y="3203155"/>
            <a:ext cx="13709445" cy="0"/>
          </a:xfrm>
          <a:prstGeom prst="line">
            <a:avLst/>
          </a:prstGeom>
          <a:ln w="9525" cap="flat">
            <a:solidFill>
              <a:srgbClr val="414B3B"/>
            </a:solidFill>
            <a:prstDash val="solid"/>
            <a:headEnd type="none" w="sm" len="sm"/>
            <a:tailEnd type="none" w="sm" len="sm"/>
          </a:ln>
        </p:spPr>
      </p:sp>
      <p:sp>
        <p:nvSpPr>
          <p:cNvPr id="9" name="AutoShape 9"/>
          <p:cNvSpPr/>
          <p:nvPr/>
        </p:nvSpPr>
        <p:spPr>
          <a:xfrm rot="-1194">
            <a:off x="1150467" y="9251156"/>
            <a:ext cx="13709445" cy="0"/>
          </a:xfrm>
          <a:prstGeom prst="line">
            <a:avLst/>
          </a:prstGeom>
          <a:ln w="9525" cap="flat">
            <a:solidFill>
              <a:srgbClr val="414B3B"/>
            </a:solidFill>
            <a:prstDash val="solid"/>
            <a:headEnd type="none" w="sm" len="sm"/>
            <a:tailEnd type="none" w="sm" len="sm"/>
          </a:ln>
        </p:spPr>
      </p:sp>
      <p:sp>
        <p:nvSpPr>
          <p:cNvPr id="10" name="Freeform 10"/>
          <p:cNvSpPr/>
          <p:nvPr/>
        </p:nvSpPr>
        <p:spPr>
          <a:xfrm rot="-602168">
            <a:off x="11257603" y="383028"/>
            <a:ext cx="2142641" cy="2333570"/>
          </a:xfrm>
          <a:custGeom>
            <a:avLst/>
            <a:gdLst/>
            <a:ahLst/>
            <a:cxnLst/>
            <a:rect l="l" t="t" r="r" b="b"/>
            <a:pathLst>
              <a:path w="2142641" h="2333570">
                <a:moveTo>
                  <a:pt x="0" y="0"/>
                </a:moveTo>
                <a:lnTo>
                  <a:pt x="2142641" y="0"/>
                </a:lnTo>
                <a:lnTo>
                  <a:pt x="2142641" y="2333569"/>
                </a:lnTo>
                <a:lnTo>
                  <a:pt x="0" y="23335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1006009">
            <a:off x="13480102" y="1344432"/>
            <a:ext cx="1273354" cy="1386821"/>
          </a:xfrm>
          <a:custGeom>
            <a:avLst/>
            <a:gdLst/>
            <a:ahLst/>
            <a:cxnLst/>
            <a:rect l="l" t="t" r="r" b="b"/>
            <a:pathLst>
              <a:path w="1273354" h="1386821">
                <a:moveTo>
                  <a:pt x="0" y="0"/>
                </a:moveTo>
                <a:lnTo>
                  <a:pt x="1273355" y="0"/>
                </a:lnTo>
                <a:lnTo>
                  <a:pt x="1273355" y="1386822"/>
                </a:lnTo>
                <a:lnTo>
                  <a:pt x="0" y="13868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4"/>
            <a:stretch>
              <a:fillRect/>
            </a:stretch>
          </a:blipFill>
          <a:ln cap="sq">
            <a:noFill/>
            <a:prstDash val="solid"/>
            <a:miter/>
          </a:ln>
        </p:spPr>
      </p:sp>
      <p:sp>
        <p:nvSpPr>
          <p:cNvPr id="13" name="AutoShape 13"/>
          <p:cNvSpPr/>
          <p:nvPr/>
        </p:nvSpPr>
        <p:spPr>
          <a:xfrm flipV="1">
            <a:off x="3014170" y="9595025"/>
            <a:ext cx="0" cy="242505"/>
          </a:xfrm>
          <a:prstGeom prst="line">
            <a:avLst/>
          </a:prstGeom>
          <a:ln w="28575" cap="flat">
            <a:solidFill>
              <a:srgbClr val="414B3B"/>
            </a:solidFill>
            <a:prstDash val="solid"/>
            <a:headEnd type="none" w="sm" len="sm"/>
            <a:tailEnd type="none" w="sm" len="sm"/>
          </a:ln>
        </p:spPr>
      </p:sp>
      <p:sp>
        <p:nvSpPr>
          <p:cNvPr id="14" name="Freeform 14"/>
          <p:cNvSpPr/>
          <p:nvPr/>
        </p:nvSpPr>
        <p:spPr>
          <a:xfrm>
            <a:off x="9958966" y="3529386"/>
            <a:ext cx="4739915" cy="4135119"/>
          </a:xfrm>
          <a:custGeom>
            <a:avLst/>
            <a:gdLst/>
            <a:ahLst/>
            <a:cxnLst/>
            <a:rect l="l" t="t" r="r" b="b"/>
            <a:pathLst>
              <a:path w="4739915" h="4135119">
                <a:moveTo>
                  <a:pt x="0" y="0"/>
                </a:moveTo>
                <a:lnTo>
                  <a:pt x="4739916" y="0"/>
                </a:lnTo>
                <a:lnTo>
                  <a:pt x="4739916" y="4135119"/>
                </a:lnTo>
                <a:lnTo>
                  <a:pt x="0" y="4135119"/>
                </a:lnTo>
                <a:lnTo>
                  <a:pt x="0" y="0"/>
                </a:lnTo>
                <a:close/>
              </a:path>
            </a:pathLst>
          </a:custGeom>
          <a:blipFill>
            <a:blip r:embed="rId5"/>
            <a:stretch>
              <a:fillRect/>
            </a:stretch>
          </a:blipFill>
        </p:spPr>
      </p:sp>
      <p:sp>
        <p:nvSpPr>
          <p:cNvPr id="15" name="TextBox 15"/>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16" name="TextBox 16"/>
          <p:cNvSpPr txBox="1"/>
          <p:nvPr/>
        </p:nvSpPr>
        <p:spPr>
          <a:xfrm>
            <a:off x="1176002" y="1182108"/>
            <a:ext cx="9408884"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HASIL VALIDASI</a:t>
            </a:r>
          </a:p>
        </p:txBody>
      </p:sp>
      <p:sp>
        <p:nvSpPr>
          <p:cNvPr id="17" name="TextBox 17"/>
          <p:cNvSpPr txBox="1"/>
          <p:nvPr/>
        </p:nvSpPr>
        <p:spPr>
          <a:xfrm>
            <a:off x="1252002" y="3627873"/>
            <a:ext cx="8069533" cy="4097655"/>
          </a:xfrm>
          <a:prstGeom prst="rect">
            <a:avLst/>
          </a:prstGeom>
        </p:spPr>
        <p:txBody>
          <a:bodyPr lIns="0" tIns="0" rIns="0" bIns="0" rtlCol="0" anchor="t">
            <a:spAutoFit/>
          </a:bodyPr>
          <a:lstStyle/>
          <a:p>
            <a:pPr algn="l">
              <a:lnSpc>
                <a:spcPts val="2520"/>
              </a:lnSpc>
            </a:pPr>
            <a:r>
              <a:rPr lang="en-US" sz="1800">
                <a:solidFill>
                  <a:srgbClr val="414B3B"/>
                </a:solidFill>
                <a:latin typeface="Poppins Bold Italics"/>
                <a:ea typeface="Poppins Bold Italics"/>
                <a:cs typeface="Poppins Bold Italics"/>
                <a:sym typeface="Poppins Bold Italics"/>
              </a:rPr>
              <a:t>p=  80/105x 100%= 76,19% </a:t>
            </a:r>
          </a:p>
          <a:p>
            <a:pPr algn="l">
              <a:lnSpc>
                <a:spcPts val="2520"/>
              </a:lnSpc>
            </a:pPr>
            <a:r>
              <a:rPr lang="en-US" sz="1800">
                <a:solidFill>
                  <a:srgbClr val="414B3B"/>
                </a:solidFill>
                <a:latin typeface="Poppins"/>
                <a:ea typeface="Poppins"/>
                <a:cs typeface="Poppins"/>
                <a:sym typeface="Poppins"/>
              </a:rPr>
              <a:t>Menurut hasil yang dibuktikan oleh Ahli Media, media pembelajaran Sertic dapat dikembangkan dengan proporsisi 76,19%. Menurut ahli media, media pembelajaran Sertic termasuk dalam kategori “Layak dan memerlukan revisi”.</a:t>
            </a:r>
          </a:p>
          <a:p>
            <a:pPr algn="l">
              <a:lnSpc>
                <a:spcPts val="2520"/>
              </a:lnSpc>
            </a:pPr>
            <a:endParaRPr lang="en-US" sz="1800">
              <a:solidFill>
                <a:srgbClr val="414B3B"/>
              </a:solidFill>
              <a:latin typeface="Poppins"/>
              <a:ea typeface="Poppins"/>
              <a:cs typeface="Poppins"/>
              <a:sym typeface="Poppins"/>
            </a:endParaRPr>
          </a:p>
          <a:p>
            <a:pPr algn="l">
              <a:lnSpc>
                <a:spcPts val="2520"/>
              </a:lnSpc>
            </a:pPr>
            <a:r>
              <a:rPr lang="en-US" sz="1800">
                <a:solidFill>
                  <a:srgbClr val="414B3B"/>
                </a:solidFill>
                <a:latin typeface="Poppins Bold Italics"/>
                <a:ea typeface="Poppins Bold Italics"/>
                <a:cs typeface="Poppins Bold Italics"/>
                <a:sym typeface="Poppins Bold Italics"/>
              </a:rPr>
              <a:t>p= 93/105x 100%= 88,57% </a:t>
            </a:r>
          </a:p>
          <a:p>
            <a:pPr algn="l">
              <a:lnSpc>
                <a:spcPts val="2520"/>
              </a:lnSpc>
            </a:pPr>
            <a:r>
              <a:rPr lang="en-US" sz="1800">
                <a:solidFill>
                  <a:srgbClr val="414B3B"/>
                </a:solidFill>
                <a:latin typeface="Poppins Italics"/>
                <a:ea typeface="Poppins Italics"/>
                <a:cs typeface="Poppins Italics"/>
                <a:sym typeface="Poppins Italics"/>
              </a:rPr>
              <a:t>Menurut hasil yang dibuktikan oleh Ahli Media, media pembelajaran Sertic dapat dikembangkan dengan proporsisi 88,57%. Menurut ahli media, media pembelajaran Sertic termasuk dalam kategori “Layak dan tidak memerlukan revisi”. Dalam hal ini peneliti tidak perlu melakukan revisi.</a:t>
            </a:r>
          </a:p>
          <a:p>
            <a:pPr algn="l">
              <a:lnSpc>
                <a:spcPts val="2520"/>
              </a:lnSpc>
            </a:pPr>
            <a:endParaRPr lang="en-US" sz="1800">
              <a:solidFill>
                <a:srgbClr val="414B3B"/>
              </a:solidFill>
              <a:latin typeface="Poppins Italics"/>
              <a:ea typeface="Poppins Italics"/>
              <a:cs typeface="Poppins Italics"/>
              <a:sym typeface="Poppins Italics"/>
            </a:endParaRPr>
          </a:p>
        </p:txBody>
      </p:sp>
      <p:sp>
        <p:nvSpPr>
          <p:cNvPr id="18" name="TextBox 18"/>
          <p:cNvSpPr txBox="1"/>
          <p:nvPr/>
        </p:nvSpPr>
        <p:spPr>
          <a:xfrm>
            <a:off x="1150467" y="2669493"/>
            <a:ext cx="2944493" cy="295275"/>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Italics"/>
                <a:ea typeface="Poppins Bold Italics"/>
                <a:cs typeface="Poppins Bold Italics"/>
                <a:sym typeface="Poppins Bold Italics"/>
              </a:rPr>
              <a:t>AHLI MEDIA</a:t>
            </a:r>
          </a:p>
        </p:txBody>
      </p:sp>
      <p:sp>
        <p:nvSpPr>
          <p:cNvPr id="19" name="TextBox 19"/>
          <p:cNvSpPr txBox="1"/>
          <p:nvPr/>
        </p:nvSpPr>
        <p:spPr>
          <a:xfrm>
            <a:off x="12578651"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11</a:t>
            </a:r>
          </a:p>
        </p:txBody>
      </p:sp>
      <p:sp>
        <p:nvSpPr>
          <p:cNvPr id="20" name="TextBox 20"/>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1" name="TextBox 21"/>
          <p:cNvSpPr txBox="1"/>
          <p:nvPr/>
        </p:nvSpPr>
        <p:spPr>
          <a:xfrm>
            <a:off x="3180858" y="9537875"/>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2" name="TextBox 22"/>
          <p:cNvSpPr txBox="1"/>
          <p:nvPr/>
        </p:nvSpPr>
        <p:spPr>
          <a:xfrm>
            <a:off x="713822" y="9595025"/>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
        <p:nvSpPr>
          <p:cNvPr id="23" name="TextBox 23"/>
          <p:cNvSpPr txBox="1"/>
          <p:nvPr/>
        </p:nvSpPr>
        <p:spPr>
          <a:xfrm>
            <a:off x="9546446" y="7706478"/>
            <a:ext cx="5641155" cy="1268730"/>
          </a:xfrm>
          <a:prstGeom prst="rect">
            <a:avLst/>
          </a:prstGeom>
        </p:spPr>
        <p:txBody>
          <a:bodyPr lIns="0" tIns="0" rIns="0" bIns="0" rtlCol="0" anchor="t">
            <a:spAutoFit/>
          </a:bodyPr>
          <a:lstStyle/>
          <a:p>
            <a:pPr algn="ctr">
              <a:lnSpc>
                <a:spcPts val="2520"/>
              </a:lnSpc>
            </a:pPr>
            <a:r>
              <a:rPr lang="en-US" sz="1800">
                <a:solidFill>
                  <a:srgbClr val="414B3B"/>
                </a:solidFill>
                <a:latin typeface="Poppins Italics"/>
                <a:ea typeface="Poppins Italics"/>
                <a:cs typeface="Poppins Italics"/>
                <a:sym typeface="Poppins Italics"/>
              </a:rPr>
              <a:t>Berdasarkan tabel diatas dapat nilai kelayakan ahli media dengan persentase kelayakan 82,39% dan masuk kedalam kategori “Layak”.</a:t>
            </a:r>
          </a:p>
          <a:p>
            <a:pPr algn="ctr">
              <a:lnSpc>
                <a:spcPts val="2520"/>
              </a:lnSpc>
            </a:pPr>
            <a:endParaRPr lang="en-US" sz="1800">
              <a:solidFill>
                <a:srgbClr val="414B3B"/>
              </a:solidFill>
              <a:latin typeface="Poppins Italics"/>
              <a:ea typeface="Poppins Italics"/>
              <a:cs typeface="Poppins Italics"/>
              <a:sym typeface="Poppins Itali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grpSp>
        <p:nvGrpSpPr>
          <p:cNvPr id="2" name="Group 2"/>
          <p:cNvGrpSpPr/>
          <p:nvPr/>
        </p:nvGrpSpPr>
        <p:grpSpPr>
          <a:xfrm>
            <a:off x="-249931" y="-238434"/>
            <a:ext cx="2960363" cy="10738859"/>
            <a:chOff x="0" y="0"/>
            <a:chExt cx="779684" cy="2828342"/>
          </a:xfrm>
        </p:grpSpPr>
        <p:sp>
          <p:nvSpPr>
            <p:cNvPr id="3" name="Freeform 3"/>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4" name="TextBox 4"/>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145212"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6" name="AutoShape 6"/>
          <p:cNvSpPr/>
          <p:nvPr/>
        </p:nvSpPr>
        <p:spPr>
          <a:xfrm rot="-5400000">
            <a:off x="-1244388" y="5949826"/>
            <a:ext cx="5191263" cy="0"/>
          </a:xfrm>
          <a:prstGeom prst="line">
            <a:avLst/>
          </a:prstGeom>
          <a:ln w="19050" cap="flat">
            <a:solidFill>
              <a:srgbClr val="FFFFFF"/>
            </a:solidFill>
            <a:prstDash val="solid"/>
            <a:headEnd type="none" w="sm" len="sm"/>
            <a:tailEnd type="none" w="sm" len="sm"/>
          </a:ln>
        </p:spPr>
      </p:sp>
      <p:sp>
        <p:nvSpPr>
          <p:cNvPr id="7" name="AutoShape 7"/>
          <p:cNvSpPr/>
          <p:nvPr/>
        </p:nvSpPr>
        <p:spPr>
          <a:xfrm rot="-5379697">
            <a:off x="-329554" y="5949826"/>
            <a:ext cx="4032013" cy="0"/>
          </a:xfrm>
          <a:prstGeom prst="line">
            <a:avLst/>
          </a:prstGeom>
          <a:ln w="19050" cap="flat">
            <a:solidFill>
              <a:srgbClr val="FFFFFF"/>
            </a:solidFill>
            <a:prstDash val="solid"/>
            <a:headEnd type="none" w="sm" len="sm"/>
            <a:tailEnd type="none" w="sm" len="sm"/>
          </a:ln>
        </p:spPr>
      </p:sp>
      <p:sp>
        <p:nvSpPr>
          <p:cNvPr id="8" name="AutoShape 8"/>
          <p:cNvSpPr/>
          <p:nvPr/>
        </p:nvSpPr>
        <p:spPr>
          <a:xfrm rot="-5429783">
            <a:off x="-986513" y="5949826"/>
            <a:ext cx="4032122" cy="0"/>
          </a:xfrm>
          <a:prstGeom prst="line">
            <a:avLst/>
          </a:prstGeom>
          <a:ln w="19050" cap="flat">
            <a:solidFill>
              <a:srgbClr val="FFFFFF"/>
            </a:solidFill>
            <a:prstDash val="solid"/>
            <a:headEnd type="none" w="sm" len="sm"/>
            <a:tailEnd type="none" w="sm" len="sm"/>
          </a:ln>
        </p:spPr>
      </p:sp>
      <p:sp>
        <p:nvSpPr>
          <p:cNvPr id="9" name="AutoShape 9"/>
          <p:cNvSpPr/>
          <p:nvPr/>
        </p:nvSpPr>
        <p:spPr>
          <a:xfrm rot="-1194">
            <a:off x="3549856" y="9251156"/>
            <a:ext cx="13709445" cy="0"/>
          </a:xfrm>
          <a:prstGeom prst="line">
            <a:avLst/>
          </a:prstGeom>
          <a:ln w="9525" cap="flat">
            <a:solidFill>
              <a:srgbClr val="414B3B"/>
            </a:solidFill>
            <a:prstDash val="solid"/>
            <a:headEnd type="none" w="sm" len="sm"/>
            <a:tailEnd type="none" w="sm" len="sm"/>
          </a:ln>
        </p:spPr>
      </p:sp>
      <p:sp>
        <p:nvSpPr>
          <p:cNvPr id="10" name="TextBox 10"/>
          <p:cNvSpPr txBox="1"/>
          <p:nvPr/>
        </p:nvSpPr>
        <p:spPr>
          <a:xfrm>
            <a:off x="14978040"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12</a:t>
            </a:r>
          </a:p>
        </p:txBody>
      </p:sp>
      <p:sp>
        <p:nvSpPr>
          <p:cNvPr id="11" name="TextBox 11"/>
          <p:cNvSpPr txBox="1"/>
          <p:nvPr/>
        </p:nvSpPr>
        <p:spPr>
          <a:xfrm>
            <a:off x="3549856" y="1038225"/>
            <a:ext cx="8750760"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HASIL UJI COBA</a:t>
            </a:r>
          </a:p>
        </p:txBody>
      </p:sp>
      <p:sp>
        <p:nvSpPr>
          <p:cNvPr id="12" name="AutoShape 12"/>
          <p:cNvSpPr/>
          <p:nvPr/>
        </p:nvSpPr>
        <p:spPr>
          <a:xfrm rot="-1194">
            <a:off x="3549809" y="3201460"/>
            <a:ext cx="13709445" cy="0"/>
          </a:xfrm>
          <a:prstGeom prst="line">
            <a:avLst/>
          </a:prstGeom>
          <a:ln w="9525" cap="flat">
            <a:solidFill>
              <a:srgbClr val="414B3B"/>
            </a:solidFill>
            <a:prstDash val="solid"/>
            <a:headEnd type="none" w="sm" len="sm"/>
            <a:tailEnd type="none" w="sm" len="sm"/>
          </a:ln>
        </p:spPr>
      </p:sp>
      <p:sp>
        <p:nvSpPr>
          <p:cNvPr id="13" name="Freeform 13"/>
          <p:cNvSpPr/>
          <p:nvPr/>
        </p:nvSpPr>
        <p:spPr>
          <a:xfrm rot="-602168">
            <a:off x="13555410" y="381333"/>
            <a:ext cx="2142641" cy="2333570"/>
          </a:xfrm>
          <a:custGeom>
            <a:avLst/>
            <a:gdLst/>
            <a:ahLst/>
            <a:cxnLst/>
            <a:rect l="l" t="t" r="r" b="b"/>
            <a:pathLst>
              <a:path w="2142641" h="2333570">
                <a:moveTo>
                  <a:pt x="0" y="0"/>
                </a:moveTo>
                <a:lnTo>
                  <a:pt x="2142641" y="0"/>
                </a:lnTo>
                <a:lnTo>
                  <a:pt x="2142641" y="2333570"/>
                </a:lnTo>
                <a:lnTo>
                  <a:pt x="0" y="23335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6826875" y="2709146"/>
            <a:ext cx="4542125" cy="295275"/>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Italics"/>
                <a:ea typeface="Poppins Bold Italics"/>
                <a:cs typeface="Poppins Bold Italics"/>
                <a:sym typeface="Poppins Bold Italics"/>
              </a:rPr>
              <a:t>PRAKTIKALITAS SISWA</a:t>
            </a:r>
          </a:p>
        </p:txBody>
      </p:sp>
      <p:sp>
        <p:nvSpPr>
          <p:cNvPr id="15" name="TextBox 15"/>
          <p:cNvSpPr txBox="1"/>
          <p:nvPr/>
        </p:nvSpPr>
        <p:spPr>
          <a:xfrm>
            <a:off x="3346737" y="2709146"/>
            <a:ext cx="3936228" cy="295275"/>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Italics"/>
                <a:ea typeface="Poppins Bold Italics"/>
                <a:cs typeface="Poppins Bold Italics"/>
                <a:sym typeface="Poppins Bold Italics"/>
              </a:rPr>
              <a:t>PRAKTIKALITAS GURU</a:t>
            </a:r>
          </a:p>
        </p:txBody>
      </p:sp>
      <p:sp>
        <p:nvSpPr>
          <p:cNvPr id="16" name="Freeform 16"/>
          <p:cNvSpPr/>
          <p:nvPr/>
        </p:nvSpPr>
        <p:spPr>
          <a:xfrm rot="1006009">
            <a:off x="15777910" y="1342738"/>
            <a:ext cx="1273354" cy="1386821"/>
          </a:xfrm>
          <a:custGeom>
            <a:avLst/>
            <a:gdLst/>
            <a:ahLst/>
            <a:cxnLst/>
            <a:rect l="l" t="t" r="r" b="b"/>
            <a:pathLst>
              <a:path w="1273354" h="1386821">
                <a:moveTo>
                  <a:pt x="0" y="0"/>
                </a:moveTo>
                <a:lnTo>
                  <a:pt x="1273354" y="0"/>
                </a:lnTo>
                <a:lnTo>
                  <a:pt x="1273354" y="1386821"/>
                </a:lnTo>
                <a:lnTo>
                  <a:pt x="0" y="13868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AutoShape 17"/>
          <p:cNvSpPr/>
          <p:nvPr/>
        </p:nvSpPr>
        <p:spPr>
          <a:xfrm>
            <a:off x="3549856" y="4447156"/>
            <a:ext cx="5809935" cy="0"/>
          </a:xfrm>
          <a:prstGeom prst="line">
            <a:avLst/>
          </a:prstGeom>
          <a:ln w="9525" cap="flat">
            <a:solidFill>
              <a:srgbClr val="414B3B"/>
            </a:solidFill>
            <a:prstDash val="solid"/>
            <a:headEnd type="none" w="sm" len="sm"/>
            <a:tailEnd type="none" w="sm" len="sm"/>
          </a:ln>
        </p:spPr>
      </p:sp>
      <p:sp>
        <p:nvSpPr>
          <p:cNvPr id="18" name="TextBox 18"/>
          <p:cNvSpPr txBox="1"/>
          <p:nvPr/>
        </p:nvSpPr>
        <p:spPr>
          <a:xfrm>
            <a:off x="4101222" y="3952809"/>
            <a:ext cx="3266571" cy="28892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Praktikalitas Guru</a:t>
            </a:r>
          </a:p>
        </p:txBody>
      </p:sp>
      <p:sp>
        <p:nvSpPr>
          <p:cNvPr id="19" name="Freeform 19"/>
          <p:cNvSpPr/>
          <p:nvPr/>
        </p:nvSpPr>
        <p:spPr>
          <a:xfrm>
            <a:off x="3641235" y="3963308"/>
            <a:ext cx="258363" cy="258363"/>
          </a:xfrm>
          <a:custGeom>
            <a:avLst/>
            <a:gdLst/>
            <a:ahLst/>
            <a:cxnLst/>
            <a:rect l="l" t="t" r="r" b="b"/>
            <a:pathLst>
              <a:path w="258363" h="258363">
                <a:moveTo>
                  <a:pt x="0" y="0"/>
                </a:moveTo>
                <a:lnTo>
                  <a:pt x="258363" y="0"/>
                </a:lnTo>
                <a:lnTo>
                  <a:pt x="258363" y="258364"/>
                </a:lnTo>
                <a:lnTo>
                  <a:pt x="0" y="258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TextBox 20"/>
          <p:cNvSpPr txBox="1"/>
          <p:nvPr/>
        </p:nvSpPr>
        <p:spPr>
          <a:xfrm>
            <a:off x="8551765" y="3972833"/>
            <a:ext cx="808026" cy="288888"/>
          </a:xfrm>
          <a:prstGeom prst="rect">
            <a:avLst/>
          </a:prstGeom>
        </p:spPr>
        <p:txBody>
          <a:bodyPr lIns="0" tIns="0" rIns="0" bIns="0" rtlCol="0" anchor="t">
            <a:spAutoFit/>
          </a:bodyPr>
          <a:lstStyle/>
          <a:p>
            <a:pPr algn="r">
              <a:lnSpc>
                <a:spcPts val="2000"/>
              </a:lnSpc>
            </a:pPr>
            <a:r>
              <a:rPr lang="en-US" sz="2000">
                <a:solidFill>
                  <a:srgbClr val="414B3B"/>
                </a:solidFill>
                <a:latin typeface="Poppins Bold Italics"/>
                <a:ea typeface="Poppins Bold Italics"/>
                <a:cs typeface="Poppins Bold Italics"/>
                <a:sym typeface="Poppins Bold Italics"/>
              </a:rPr>
              <a:t>-</a:t>
            </a:r>
          </a:p>
        </p:txBody>
      </p:sp>
      <p:sp>
        <p:nvSpPr>
          <p:cNvPr id="21" name="TextBox 21"/>
          <p:cNvSpPr txBox="1"/>
          <p:nvPr/>
        </p:nvSpPr>
        <p:spPr>
          <a:xfrm>
            <a:off x="3549808" y="4805625"/>
            <a:ext cx="5548130" cy="2526030"/>
          </a:xfrm>
          <a:prstGeom prst="rect">
            <a:avLst/>
          </a:prstGeom>
        </p:spPr>
        <p:txBody>
          <a:bodyPr lIns="0" tIns="0" rIns="0" bIns="0" rtlCol="0" anchor="t">
            <a:spAutoFit/>
          </a:bodyPr>
          <a:lstStyle/>
          <a:p>
            <a:pPr algn="l">
              <a:lnSpc>
                <a:spcPts val="2520"/>
              </a:lnSpc>
            </a:pPr>
            <a:r>
              <a:rPr lang="en-US" sz="1800">
                <a:solidFill>
                  <a:srgbClr val="414B3B"/>
                </a:solidFill>
                <a:latin typeface="Poppins Italics"/>
                <a:ea typeface="Poppins Italics"/>
                <a:cs typeface="Poppins Italics"/>
                <a:sym typeface="Poppins Italics"/>
              </a:rPr>
              <a:t> </a:t>
            </a:r>
            <a:r>
              <a:rPr lang="en-US" sz="1800">
                <a:solidFill>
                  <a:srgbClr val="414B3B"/>
                </a:solidFill>
                <a:latin typeface="Poppins Bold Italics"/>
                <a:ea typeface="Poppins Bold Italics"/>
                <a:cs typeface="Poppins Bold Italics"/>
                <a:sym typeface="Poppins Bold Italics"/>
              </a:rPr>
              <a:t>p=  93/105 x 100%=91,58%</a:t>
            </a:r>
          </a:p>
          <a:p>
            <a:pPr algn="l">
              <a:lnSpc>
                <a:spcPts val="2520"/>
              </a:lnSpc>
            </a:pPr>
            <a:endParaRPr lang="en-US" sz="1800">
              <a:solidFill>
                <a:srgbClr val="414B3B"/>
              </a:solidFill>
              <a:latin typeface="Poppins Bold Italics"/>
              <a:ea typeface="Poppins Bold Italics"/>
              <a:cs typeface="Poppins Bold Italics"/>
              <a:sym typeface="Poppins Bold Italics"/>
            </a:endParaRPr>
          </a:p>
          <a:p>
            <a:pPr algn="l">
              <a:lnSpc>
                <a:spcPts val="2520"/>
              </a:lnSpc>
            </a:pPr>
            <a:r>
              <a:rPr lang="en-US" sz="1800">
                <a:solidFill>
                  <a:srgbClr val="414B3B"/>
                </a:solidFill>
                <a:latin typeface="Poppins Italics"/>
                <a:ea typeface="Poppins Italics"/>
                <a:cs typeface="Poppins Italics"/>
                <a:sym typeface="Poppins Italics"/>
              </a:rPr>
              <a:t>Menurut hasil yang dibuktikan oleh guru, media pembelajaran sertic dapat dikembangkan dengan proporsisi 91,58%. Menurut guru fiber optic SMK Taruna Pekanbaru, media pembelajaran sertic ini termasuk dalam kategori “Sangat Praktis”.</a:t>
            </a:r>
          </a:p>
        </p:txBody>
      </p:sp>
      <p:sp>
        <p:nvSpPr>
          <p:cNvPr id="22" name="AutoShape 22"/>
          <p:cNvSpPr/>
          <p:nvPr/>
        </p:nvSpPr>
        <p:spPr>
          <a:xfrm>
            <a:off x="11097768" y="4467764"/>
            <a:ext cx="5809935" cy="0"/>
          </a:xfrm>
          <a:prstGeom prst="line">
            <a:avLst/>
          </a:prstGeom>
          <a:ln w="9525" cap="flat">
            <a:solidFill>
              <a:srgbClr val="414B3B"/>
            </a:solidFill>
            <a:prstDash val="solid"/>
            <a:headEnd type="none" w="sm" len="sm"/>
            <a:tailEnd type="none" w="sm" len="sm"/>
          </a:ln>
        </p:spPr>
      </p:sp>
      <p:sp>
        <p:nvSpPr>
          <p:cNvPr id="23" name="TextBox 23"/>
          <p:cNvSpPr txBox="1"/>
          <p:nvPr/>
        </p:nvSpPr>
        <p:spPr>
          <a:xfrm>
            <a:off x="11649134" y="3973416"/>
            <a:ext cx="3266571" cy="28892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Praktikalitas Siswa</a:t>
            </a:r>
          </a:p>
        </p:txBody>
      </p:sp>
      <p:sp>
        <p:nvSpPr>
          <p:cNvPr id="24" name="Freeform 24"/>
          <p:cNvSpPr/>
          <p:nvPr/>
        </p:nvSpPr>
        <p:spPr>
          <a:xfrm>
            <a:off x="11189147" y="3983916"/>
            <a:ext cx="258363" cy="258363"/>
          </a:xfrm>
          <a:custGeom>
            <a:avLst/>
            <a:gdLst/>
            <a:ahLst/>
            <a:cxnLst/>
            <a:rect l="l" t="t" r="r" b="b"/>
            <a:pathLst>
              <a:path w="258363" h="258363">
                <a:moveTo>
                  <a:pt x="0" y="0"/>
                </a:moveTo>
                <a:lnTo>
                  <a:pt x="258363" y="0"/>
                </a:lnTo>
                <a:lnTo>
                  <a:pt x="258363" y="258364"/>
                </a:lnTo>
                <a:lnTo>
                  <a:pt x="0" y="258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TextBox 25"/>
          <p:cNvSpPr txBox="1"/>
          <p:nvPr/>
        </p:nvSpPr>
        <p:spPr>
          <a:xfrm>
            <a:off x="16099677" y="3993441"/>
            <a:ext cx="808026" cy="288888"/>
          </a:xfrm>
          <a:prstGeom prst="rect">
            <a:avLst/>
          </a:prstGeom>
        </p:spPr>
        <p:txBody>
          <a:bodyPr lIns="0" tIns="0" rIns="0" bIns="0" rtlCol="0" anchor="t">
            <a:spAutoFit/>
          </a:bodyPr>
          <a:lstStyle/>
          <a:p>
            <a:pPr algn="r">
              <a:lnSpc>
                <a:spcPts val="2000"/>
              </a:lnSpc>
            </a:pPr>
            <a:r>
              <a:rPr lang="en-US" sz="2000">
                <a:solidFill>
                  <a:srgbClr val="414B3B"/>
                </a:solidFill>
                <a:latin typeface="Poppins Bold Italics"/>
                <a:ea typeface="Poppins Bold Italics"/>
                <a:cs typeface="Poppins Bold Italics"/>
                <a:sym typeface="Poppins Bold Italics"/>
              </a:rPr>
              <a:t>-</a:t>
            </a:r>
          </a:p>
        </p:txBody>
      </p:sp>
      <p:sp>
        <p:nvSpPr>
          <p:cNvPr id="26" name="TextBox 26"/>
          <p:cNvSpPr txBox="1"/>
          <p:nvPr/>
        </p:nvSpPr>
        <p:spPr>
          <a:xfrm>
            <a:off x="11097720" y="4845628"/>
            <a:ext cx="5925527" cy="1897380"/>
          </a:xfrm>
          <a:prstGeom prst="rect">
            <a:avLst/>
          </a:prstGeom>
        </p:spPr>
        <p:txBody>
          <a:bodyPr lIns="0" tIns="0" rIns="0" bIns="0" rtlCol="0" anchor="t">
            <a:spAutoFit/>
          </a:bodyPr>
          <a:lstStyle/>
          <a:p>
            <a:pPr algn="l">
              <a:lnSpc>
                <a:spcPts val="2520"/>
              </a:lnSpc>
            </a:pPr>
            <a:r>
              <a:rPr lang="en-US" sz="1800">
                <a:solidFill>
                  <a:srgbClr val="414B3B"/>
                </a:solidFill>
                <a:latin typeface="Poppins Bold Italics"/>
                <a:ea typeface="Poppins Bold Italics"/>
                <a:cs typeface="Poppins Bold Italics"/>
                <a:sym typeface="Poppins Bold Italics"/>
              </a:rPr>
              <a:t>p= 1851/2240x 100%=82,63%</a:t>
            </a:r>
          </a:p>
          <a:p>
            <a:pPr algn="l">
              <a:lnSpc>
                <a:spcPts val="2520"/>
              </a:lnSpc>
            </a:pPr>
            <a:endParaRPr lang="en-US" sz="1800">
              <a:solidFill>
                <a:srgbClr val="414B3B"/>
              </a:solidFill>
              <a:latin typeface="Poppins Bold Italics"/>
              <a:ea typeface="Poppins Bold Italics"/>
              <a:cs typeface="Poppins Bold Italics"/>
              <a:sym typeface="Poppins Bold Italics"/>
            </a:endParaRPr>
          </a:p>
          <a:p>
            <a:pPr algn="l">
              <a:lnSpc>
                <a:spcPts val="2520"/>
              </a:lnSpc>
            </a:pPr>
            <a:r>
              <a:rPr lang="en-US" sz="1800">
                <a:solidFill>
                  <a:srgbClr val="414B3B"/>
                </a:solidFill>
                <a:latin typeface="Poppins Italics"/>
                <a:ea typeface="Poppins Italics"/>
                <a:cs typeface="Poppins Italics"/>
                <a:sym typeface="Poppins Italics"/>
              </a:rPr>
              <a:t>Menurut hasil yang dibuktikan oleh peserta didik,  media pembelajaran sertic dapat dikembangkan dengan proporsisi 82,20% dan termasuk dalam kategori “Sangat Praktis”.</a:t>
            </a:r>
          </a:p>
        </p:txBody>
      </p:sp>
      <p:sp>
        <p:nvSpPr>
          <p:cNvPr id="27" name="Freeform 27"/>
          <p:cNvSpPr/>
          <p:nvPr/>
        </p:nvSpPr>
        <p:spPr>
          <a:xfrm>
            <a:off x="394520" y="334333"/>
            <a:ext cx="1921400" cy="1947248"/>
          </a:xfrm>
          <a:custGeom>
            <a:avLst/>
            <a:gdLst/>
            <a:ahLst/>
            <a:cxnLst/>
            <a:rect l="l" t="t" r="r" b="b"/>
            <a:pathLst>
              <a:path w="1921400" h="1947248">
                <a:moveTo>
                  <a:pt x="0" y="0"/>
                </a:moveTo>
                <a:lnTo>
                  <a:pt x="1921400" y="0"/>
                </a:lnTo>
                <a:lnTo>
                  <a:pt x="1921400" y="1947248"/>
                </a:lnTo>
                <a:lnTo>
                  <a:pt x="0" y="1947248"/>
                </a:lnTo>
                <a:lnTo>
                  <a:pt x="0" y="0"/>
                </a:lnTo>
                <a:close/>
              </a:path>
            </a:pathLst>
          </a:custGeom>
          <a:blipFill>
            <a:blip r:embed="rId6"/>
            <a:stretch>
              <a:fillRect/>
            </a:stretch>
          </a:blipFill>
          <a:ln cap="sq">
            <a:noFill/>
            <a:prstDash val="solid"/>
            <a:miter/>
          </a:ln>
        </p:spPr>
      </p:sp>
      <p:sp>
        <p:nvSpPr>
          <p:cNvPr id="28" name="TextBox 28"/>
          <p:cNvSpPr txBox="1"/>
          <p:nvPr/>
        </p:nvSpPr>
        <p:spPr>
          <a:xfrm>
            <a:off x="-184423" y="2408948"/>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9" name="AutoShape 29"/>
          <p:cNvSpPr/>
          <p:nvPr/>
        </p:nvSpPr>
        <p:spPr>
          <a:xfrm flipV="1">
            <a:off x="5292256" y="9595025"/>
            <a:ext cx="0" cy="242505"/>
          </a:xfrm>
          <a:prstGeom prst="line">
            <a:avLst/>
          </a:prstGeom>
          <a:ln w="28575" cap="flat">
            <a:solidFill>
              <a:srgbClr val="414B3B"/>
            </a:solidFill>
            <a:prstDash val="solid"/>
            <a:headEnd type="none" w="sm" len="sm"/>
            <a:tailEnd type="none" w="sm" len="sm"/>
          </a:ln>
        </p:spPr>
      </p:sp>
      <p:sp>
        <p:nvSpPr>
          <p:cNvPr id="30" name="TextBox 30"/>
          <p:cNvSpPr txBox="1"/>
          <p:nvPr/>
        </p:nvSpPr>
        <p:spPr>
          <a:xfrm>
            <a:off x="5458943" y="9537875"/>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31" name="TextBox 31"/>
          <p:cNvSpPr txBox="1"/>
          <p:nvPr/>
        </p:nvSpPr>
        <p:spPr>
          <a:xfrm>
            <a:off x="2991907" y="9595025"/>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grpSp>
        <p:nvGrpSpPr>
          <p:cNvPr id="2" name="Group 2"/>
          <p:cNvGrpSpPr/>
          <p:nvPr/>
        </p:nvGrpSpPr>
        <p:grpSpPr>
          <a:xfrm>
            <a:off x="15570116" y="-238434"/>
            <a:ext cx="2960363" cy="10738859"/>
            <a:chOff x="0" y="0"/>
            <a:chExt cx="779684" cy="2828342"/>
          </a:xfrm>
        </p:grpSpPr>
        <p:sp>
          <p:nvSpPr>
            <p:cNvPr id="3" name="Freeform 3"/>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4" name="TextBox 4"/>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6" name="AutoShape 6"/>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7" name="AutoShape 7"/>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8" name="AutoShape 8"/>
          <p:cNvSpPr/>
          <p:nvPr/>
        </p:nvSpPr>
        <p:spPr>
          <a:xfrm rot="-1194">
            <a:off x="1150467" y="9251156"/>
            <a:ext cx="13709445" cy="0"/>
          </a:xfrm>
          <a:prstGeom prst="line">
            <a:avLst/>
          </a:prstGeom>
          <a:ln w="9525" cap="flat">
            <a:solidFill>
              <a:srgbClr val="414B3B"/>
            </a:solidFill>
            <a:prstDash val="solid"/>
            <a:headEnd type="none" w="sm" len="sm"/>
            <a:tailEnd type="none" w="sm" len="sm"/>
          </a:ln>
        </p:spPr>
      </p:sp>
      <p:sp>
        <p:nvSpPr>
          <p:cNvPr id="9" name="TextBox 9"/>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10" name="TextBox 10"/>
          <p:cNvSpPr txBox="1"/>
          <p:nvPr/>
        </p:nvSpPr>
        <p:spPr>
          <a:xfrm>
            <a:off x="12578651"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13</a:t>
            </a:r>
          </a:p>
        </p:txBody>
      </p:sp>
      <p:sp>
        <p:nvSpPr>
          <p:cNvPr id="11" name="AutoShape 11"/>
          <p:cNvSpPr/>
          <p:nvPr/>
        </p:nvSpPr>
        <p:spPr>
          <a:xfrm rot="-1194">
            <a:off x="1252002" y="3203155"/>
            <a:ext cx="13709445" cy="0"/>
          </a:xfrm>
          <a:prstGeom prst="line">
            <a:avLst/>
          </a:prstGeom>
          <a:ln w="9525" cap="flat">
            <a:solidFill>
              <a:srgbClr val="414B3B"/>
            </a:solidFill>
            <a:prstDash val="solid"/>
            <a:headEnd type="none" w="sm" len="sm"/>
            <a:tailEnd type="none" w="sm" len="sm"/>
          </a:ln>
        </p:spPr>
      </p:sp>
      <p:sp>
        <p:nvSpPr>
          <p:cNvPr id="12" name="Freeform 12"/>
          <p:cNvSpPr/>
          <p:nvPr/>
        </p:nvSpPr>
        <p:spPr>
          <a:xfrm rot="-602168">
            <a:off x="11257603" y="383028"/>
            <a:ext cx="2142641" cy="2333570"/>
          </a:xfrm>
          <a:custGeom>
            <a:avLst/>
            <a:gdLst/>
            <a:ahLst/>
            <a:cxnLst/>
            <a:rect l="l" t="t" r="r" b="b"/>
            <a:pathLst>
              <a:path w="2142641" h="2333570">
                <a:moveTo>
                  <a:pt x="0" y="0"/>
                </a:moveTo>
                <a:lnTo>
                  <a:pt x="2142641" y="0"/>
                </a:lnTo>
                <a:lnTo>
                  <a:pt x="2142641" y="2333569"/>
                </a:lnTo>
                <a:lnTo>
                  <a:pt x="0" y="23335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TextBox 13"/>
          <p:cNvSpPr txBox="1"/>
          <p:nvPr/>
        </p:nvSpPr>
        <p:spPr>
          <a:xfrm>
            <a:off x="1176002" y="1182108"/>
            <a:ext cx="9661665"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Ultra-Bold"/>
                <a:ea typeface="Poppins Ultra-Bold"/>
                <a:cs typeface="Poppins Ultra-Bold"/>
                <a:sym typeface="Poppins Ultra-Bold"/>
              </a:rPr>
              <a:t>HASIL EVALUASI</a:t>
            </a:r>
          </a:p>
        </p:txBody>
      </p:sp>
      <p:sp>
        <p:nvSpPr>
          <p:cNvPr id="14" name="Freeform 14"/>
          <p:cNvSpPr/>
          <p:nvPr/>
        </p:nvSpPr>
        <p:spPr>
          <a:xfrm rot="1006009">
            <a:off x="13480102" y="1344432"/>
            <a:ext cx="1273354" cy="1386821"/>
          </a:xfrm>
          <a:custGeom>
            <a:avLst/>
            <a:gdLst/>
            <a:ahLst/>
            <a:cxnLst/>
            <a:rect l="l" t="t" r="r" b="b"/>
            <a:pathLst>
              <a:path w="1273354" h="1386821">
                <a:moveTo>
                  <a:pt x="0" y="0"/>
                </a:moveTo>
                <a:lnTo>
                  <a:pt x="1273355" y="0"/>
                </a:lnTo>
                <a:lnTo>
                  <a:pt x="1273355" y="1386822"/>
                </a:lnTo>
                <a:lnTo>
                  <a:pt x="0" y="13868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TextBox 15"/>
          <p:cNvSpPr txBox="1"/>
          <p:nvPr/>
        </p:nvSpPr>
        <p:spPr>
          <a:xfrm>
            <a:off x="1590126" y="3692239"/>
            <a:ext cx="11318648" cy="1897380"/>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 Pada tahap ini peneliti melakukan evaluasi terhadap media pembelajaran yang telah dikembangkan berdasarkan dari hasil penilaian kelayakan media oleh ahli materi dan ahli media. Peneliti mengevaluasikan beberapa komentar dan saran dari ahli-ahli yang sudah memberikan masukan terhadap media pembelajaran interaktif pada capaian pembelajaran untuk materi fiber optic. </a:t>
            </a:r>
          </a:p>
          <a:p>
            <a:pPr algn="l">
              <a:lnSpc>
                <a:spcPts val="2520"/>
              </a:lnSpc>
            </a:pPr>
            <a:endParaRPr lang="en-US" sz="1800">
              <a:solidFill>
                <a:srgbClr val="414B3B"/>
              </a:solidFill>
              <a:latin typeface="Poppins"/>
              <a:ea typeface="Poppins"/>
              <a:cs typeface="Poppins"/>
              <a:sym typeface="Poppins"/>
            </a:endParaRPr>
          </a:p>
        </p:txBody>
      </p:sp>
      <p:sp>
        <p:nvSpPr>
          <p:cNvPr id="16" name="Freeform 16"/>
          <p:cNvSpPr/>
          <p:nvPr/>
        </p:nvSpPr>
        <p:spPr>
          <a:xfrm>
            <a:off x="1252002" y="6028280"/>
            <a:ext cx="258363" cy="258363"/>
          </a:xfrm>
          <a:custGeom>
            <a:avLst/>
            <a:gdLst/>
            <a:ahLst/>
            <a:cxnLst/>
            <a:rect l="l" t="t" r="r" b="b"/>
            <a:pathLst>
              <a:path w="258363" h="258363">
                <a:moveTo>
                  <a:pt x="0" y="0"/>
                </a:moveTo>
                <a:lnTo>
                  <a:pt x="258364" y="0"/>
                </a:lnTo>
                <a:lnTo>
                  <a:pt x="258364" y="258363"/>
                </a:lnTo>
                <a:lnTo>
                  <a:pt x="0" y="2583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TextBox 17"/>
          <p:cNvSpPr txBox="1"/>
          <p:nvPr/>
        </p:nvSpPr>
        <p:spPr>
          <a:xfrm>
            <a:off x="1590126" y="5846794"/>
            <a:ext cx="12129132" cy="1897380"/>
          </a:xfrm>
          <a:prstGeom prst="rect">
            <a:avLst/>
          </a:prstGeom>
        </p:spPr>
        <p:txBody>
          <a:bodyPr lIns="0" tIns="0" rIns="0" bIns="0" rtlCol="0" anchor="t">
            <a:spAutoFit/>
          </a:bodyPr>
          <a:lstStyle/>
          <a:p>
            <a:pPr algn="l">
              <a:lnSpc>
                <a:spcPts val="2520"/>
              </a:lnSpc>
            </a:pPr>
            <a:r>
              <a:rPr lang="en-US" sz="1800" spc="100">
                <a:solidFill>
                  <a:srgbClr val="414B3B"/>
                </a:solidFill>
                <a:latin typeface="Poppins Italics"/>
                <a:ea typeface="Poppins Italics"/>
                <a:cs typeface="Poppins Italics"/>
                <a:sym typeface="Poppins Italics"/>
              </a:rPr>
              <a:t> Berdasarkan dari hasil validasi ahli materi dan ahli media didapatkan penilaian rata-rata 85,63% dan 82,39% dengan hasil rekapitulasi dari ahli materi dan ahli media mendapatkan nilai rata-rata 84%. Berdasarkan hasil validasi media pembelajaran sertic (serat optic) termasuk kategori “Sangat Layak”, sehingga dapat disimpulkan bahwa media pembelajran interaktif pada capaian pembelajaran untuk materi fiber optic sangat layak digunakan.</a:t>
            </a:r>
          </a:p>
          <a:p>
            <a:pPr algn="l">
              <a:lnSpc>
                <a:spcPts val="2520"/>
              </a:lnSpc>
            </a:pPr>
            <a:endParaRPr lang="en-US" sz="1800" spc="100">
              <a:solidFill>
                <a:srgbClr val="414B3B"/>
              </a:solidFill>
              <a:latin typeface="Poppins Italics"/>
              <a:ea typeface="Poppins Italics"/>
              <a:cs typeface="Poppins Italics"/>
              <a:sym typeface="Poppins Italics"/>
            </a:endParaRPr>
          </a:p>
        </p:txBody>
      </p:sp>
      <p:sp>
        <p:nvSpPr>
          <p:cNvPr id="18" name="Freeform 18"/>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6"/>
            <a:stretch>
              <a:fillRect/>
            </a:stretch>
          </a:blipFill>
          <a:ln cap="sq">
            <a:noFill/>
            <a:prstDash val="solid"/>
            <a:miter/>
          </a:ln>
        </p:spPr>
      </p:sp>
      <p:sp>
        <p:nvSpPr>
          <p:cNvPr id="19" name="TextBox 19"/>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0" name="Freeform 20"/>
          <p:cNvSpPr/>
          <p:nvPr/>
        </p:nvSpPr>
        <p:spPr>
          <a:xfrm>
            <a:off x="1252002" y="3812669"/>
            <a:ext cx="258363" cy="258363"/>
          </a:xfrm>
          <a:custGeom>
            <a:avLst/>
            <a:gdLst/>
            <a:ahLst/>
            <a:cxnLst/>
            <a:rect l="l" t="t" r="r" b="b"/>
            <a:pathLst>
              <a:path w="258363" h="258363">
                <a:moveTo>
                  <a:pt x="0" y="0"/>
                </a:moveTo>
                <a:lnTo>
                  <a:pt x="258364" y="0"/>
                </a:lnTo>
                <a:lnTo>
                  <a:pt x="258364" y="258363"/>
                </a:lnTo>
                <a:lnTo>
                  <a:pt x="0" y="2583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AutoShape 21"/>
          <p:cNvSpPr/>
          <p:nvPr/>
        </p:nvSpPr>
        <p:spPr>
          <a:xfrm flipV="1">
            <a:off x="2927759" y="9595025"/>
            <a:ext cx="0" cy="242505"/>
          </a:xfrm>
          <a:prstGeom prst="line">
            <a:avLst/>
          </a:prstGeom>
          <a:ln w="28575" cap="flat">
            <a:solidFill>
              <a:srgbClr val="414B3B"/>
            </a:solidFill>
            <a:prstDash val="solid"/>
            <a:headEnd type="none" w="sm" len="sm"/>
            <a:tailEnd type="none" w="sm" len="sm"/>
          </a:ln>
        </p:spPr>
      </p:sp>
      <p:sp>
        <p:nvSpPr>
          <p:cNvPr id="22" name="TextBox 22"/>
          <p:cNvSpPr txBox="1"/>
          <p:nvPr/>
        </p:nvSpPr>
        <p:spPr>
          <a:xfrm>
            <a:off x="3094446" y="9537875"/>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3" name="TextBox 23"/>
          <p:cNvSpPr txBox="1"/>
          <p:nvPr/>
        </p:nvSpPr>
        <p:spPr>
          <a:xfrm>
            <a:off x="627410" y="9595025"/>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grpSp>
        <p:nvGrpSpPr>
          <p:cNvPr id="2" name="Group 2"/>
          <p:cNvGrpSpPr/>
          <p:nvPr/>
        </p:nvGrpSpPr>
        <p:grpSpPr>
          <a:xfrm>
            <a:off x="15570116" y="-238434"/>
            <a:ext cx="2960363" cy="10738859"/>
            <a:chOff x="0" y="0"/>
            <a:chExt cx="779684" cy="2828342"/>
          </a:xfrm>
        </p:grpSpPr>
        <p:sp>
          <p:nvSpPr>
            <p:cNvPr id="3" name="Freeform 3"/>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4" name="TextBox 4"/>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6" name="AutoShape 6"/>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7" name="AutoShape 7"/>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8" name="AutoShape 8"/>
          <p:cNvSpPr/>
          <p:nvPr/>
        </p:nvSpPr>
        <p:spPr>
          <a:xfrm rot="-1194">
            <a:off x="1150467" y="9251156"/>
            <a:ext cx="13709445" cy="0"/>
          </a:xfrm>
          <a:prstGeom prst="line">
            <a:avLst/>
          </a:prstGeom>
          <a:ln w="9525" cap="flat">
            <a:solidFill>
              <a:srgbClr val="414B3B"/>
            </a:solidFill>
            <a:prstDash val="solid"/>
            <a:headEnd type="none" w="sm" len="sm"/>
            <a:tailEnd type="none" w="sm" len="sm"/>
          </a:ln>
        </p:spPr>
      </p:sp>
      <p:sp>
        <p:nvSpPr>
          <p:cNvPr id="9" name="TextBox 9"/>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10" name="TextBox 10"/>
          <p:cNvSpPr txBox="1"/>
          <p:nvPr/>
        </p:nvSpPr>
        <p:spPr>
          <a:xfrm>
            <a:off x="12578651"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14</a:t>
            </a:r>
          </a:p>
        </p:txBody>
      </p:sp>
      <p:sp>
        <p:nvSpPr>
          <p:cNvPr id="11" name="TextBox 11"/>
          <p:cNvSpPr txBox="1"/>
          <p:nvPr/>
        </p:nvSpPr>
        <p:spPr>
          <a:xfrm>
            <a:off x="1176002" y="1182108"/>
            <a:ext cx="7967998"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Ultra-Bold"/>
                <a:ea typeface="Poppins Ultra-Bold"/>
                <a:cs typeface="Poppins Ultra-Bold"/>
                <a:sym typeface="Poppins Ultra-Bold"/>
              </a:rPr>
              <a:t>KESIMPULAN</a:t>
            </a:r>
          </a:p>
        </p:txBody>
      </p:sp>
      <p:grpSp>
        <p:nvGrpSpPr>
          <p:cNvPr id="12" name="Group 12"/>
          <p:cNvGrpSpPr/>
          <p:nvPr/>
        </p:nvGrpSpPr>
        <p:grpSpPr>
          <a:xfrm>
            <a:off x="10169726" y="-570764"/>
            <a:ext cx="3228031" cy="3166887"/>
            <a:chOff x="0" y="0"/>
            <a:chExt cx="832340" cy="816574"/>
          </a:xfrm>
        </p:grpSpPr>
        <p:sp>
          <p:nvSpPr>
            <p:cNvPr id="13" name="Freeform 13"/>
            <p:cNvSpPr/>
            <p:nvPr/>
          </p:nvSpPr>
          <p:spPr>
            <a:xfrm>
              <a:off x="0" y="0"/>
              <a:ext cx="832340" cy="816574"/>
            </a:xfrm>
            <a:custGeom>
              <a:avLst/>
              <a:gdLst/>
              <a:ahLst/>
              <a:cxnLst/>
              <a:rect l="l" t="t" r="r" b="b"/>
              <a:pathLst>
                <a:path w="832340" h="816574">
                  <a:moveTo>
                    <a:pt x="0" y="0"/>
                  </a:moveTo>
                  <a:lnTo>
                    <a:pt x="832340" y="0"/>
                  </a:lnTo>
                  <a:lnTo>
                    <a:pt x="832340" y="816574"/>
                  </a:lnTo>
                  <a:lnTo>
                    <a:pt x="0" y="816574"/>
                  </a:lnTo>
                  <a:close/>
                </a:path>
              </a:pathLst>
            </a:custGeom>
            <a:solidFill>
              <a:srgbClr val="414B3B"/>
            </a:solidFill>
          </p:spPr>
        </p:sp>
        <p:sp>
          <p:nvSpPr>
            <p:cNvPr id="14" name="TextBox 14"/>
            <p:cNvSpPr txBox="1"/>
            <p:nvPr/>
          </p:nvSpPr>
          <p:spPr>
            <a:xfrm>
              <a:off x="0" y="-38100"/>
              <a:ext cx="832340" cy="854674"/>
            </a:xfrm>
            <a:prstGeom prst="rect">
              <a:avLst/>
            </a:prstGeom>
          </p:spPr>
          <p:txBody>
            <a:bodyPr lIns="50800" tIns="50800" rIns="50800" bIns="50800" rtlCol="0" anchor="ctr"/>
            <a:lstStyle/>
            <a:p>
              <a:pPr algn="ctr">
                <a:lnSpc>
                  <a:spcPts val="1820"/>
                </a:lnSpc>
              </a:pPr>
              <a:endParaRPr/>
            </a:p>
          </p:txBody>
        </p:sp>
      </p:grpSp>
      <p:sp>
        <p:nvSpPr>
          <p:cNvPr id="15" name="TextBox 15"/>
          <p:cNvSpPr txBox="1"/>
          <p:nvPr/>
        </p:nvSpPr>
        <p:spPr>
          <a:xfrm>
            <a:off x="10679491" y="1403816"/>
            <a:ext cx="2208501" cy="563657"/>
          </a:xfrm>
          <a:prstGeom prst="rect">
            <a:avLst/>
          </a:prstGeom>
        </p:spPr>
        <p:txBody>
          <a:bodyPr lIns="0" tIns="0" rIns="0" bIns="0" rtlCol="0" anchor="t">
            <a:spAutoFit/>
          </a:bodyPr>
          <a:lstStyle/>
          <a:p>
            <a:pPr algn="ctr">
              <a:lnSpc>
                <a:spcPts val="2160"/>
              </a:lnSpc>
            </a:pPr>
            <a:r>
              <a:rPr lang="en-US" sz="2000">
                <a:solidFill>
                  <a:srgbClr val="FFFCF6"/>
                </a:solidFill>
                <a:latin typeface="Poppins Ultra-Bold"/>
                <a:ea typeface="Poppins Ultra-Bold"/>
                <a:cs typeface="Poppins Ultra-Bold"/>
                <a:sym typeface="Poppins Ultra-Bold"/>
              </a:rPr>
              <a:t>BERHASIL DENGAN BAIK</a:t>
            </a:r>
          </a:p>
        </p:txBody>
      </p:sp>
      <p:sp>
        <p:nvSpPr>
          <p:cNvPr id="16" name="Freeform 16"/>
          <p:cNvSpPr/>
          <p:nvPr/>
        </p:nvSpPr>
        <p:spPr>
          <a:xfrm>
            <a:off x="11453688" y="406692"/>
            <a:ext cx="660108" cy="660108"/>
          </a:xfrm>
          <a:custGeom>
            <a:avLst/>
            <a:gdLst/>
            <a:ahLst/>
            <a:cxnLst/>
            <a:rect l="l" t="t" r="r" b="b"/>
            <a:pathLst>
              <a:path w="660108" h="660108">
                <a:moveTo>
                  <a:pt x="0" y="0"/>
                </a:moveTo>
                <a:lnTo>
                  <a:pt x="660108" y="0"/>
                </a:lnTo>
                <a:lnTo>
                  <a:pt x="660108" y="660108"/>
                </a:lnTo>
                <a:lnTo>
                  <a:pt x="0" y="6601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AutoShape 17"/>
          <p:cNvSpPr/>
          <p:nvPr/>
        </p:nvSpPr>
        <p:spPr>
          <a:xfrm rot="-1194">
            <a:off x="1252002" y="3203155"/>
            <a:ext cx="13709445" cy="0"/>
          </a:xfrm>
          <a:prstGeom prst="line">
            <a:avLst/>
          </a:prstGeom>
          <a:ln w="9525" cap="flat">
            <a:solidFill>
              <a:srgbClr val="414B3B"/>
            </a:solidFill>
            <a:prstDash val="solid"/>
            <a:headEnd type="none" w="sm" len="sm"/>
            <a:tailEnd type="none" w="sm" len="sm"/>
          </a:ln>
        </p:spPr>
      </p:sp>
      <p:sp>
        <p:nvSpPr>
          <p:cNvPr id="18" name="Freeform 18"/>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4"/>
            <a:stretch>
              <a:fillRect/>
            </a:stretch>
          </a:blipFill>
          <a:ln cap="sq">
            <a:noFill/>
            <a:prstDash val="solid"/>
            <a:miter/>
          </a:ln>
        </p:spPr>
      </p:sp>
      <p:sp>
        <p:nvSpPr>
          <p:cNvPr id="19" name="TextBox 19"/>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0" name="AutoShape 20"/>
          <p:cNvSpPr/>
          <p:nvPr/>
        </p:nvSpPr>
        <p:spPr>
          <a:xfrm flipV="1">
            <a:off x="2899990" y="9595025"/>
            <a:ext cx="0" cy="242505"/>
          </a:xfrm>
          <a:prstGeom prst="line">
            <a:avLst/>
          </a:prstGeom>
          <a:ln w="28575" cap="flat">
            <a:solidFill>
              <a:srgbClr val="414B3B"/>
            </a:solidFill>
            <a:prstDash val="solid"/>
            <a:headEnd type="none" w="sm" len="sm"/>
            <a:tailEnd type="none" w="sm" len="sm"/>
          </a:ln>
        </p:spPr>
      </p:sp>
      <p:sp>
        <p:nvSpPr>
          <p:cNvPr id="21" name="TextBox 21"/>
          <p:cNvSpPr txBox="1"/>
          <p:nvPr/>
        </p:nvSpPr>
        <p:spPr>
          <a:xfrm>
            <a:off x="3066677" y="9537875"/>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2" name="TextBox 22"/>
          <p:cNvSpPr txBox="1"/>
          <p:nvPr/>
        </p:nvSpPr>
        <p:spPr>
          <a:xfrm>
            <a:off x="599641" y="9595025"/>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
        <p:nvSpPr>
          <p:cNvPr id="23" name="TextBox 23"/>
          <p:cNvSpPr txBox="1"/>
          <p:nvPr/>
        </p:nvSpPr>
        <p:spPr>
          <a:xfrm>
            <a:off x="1711990" y="3652925"/>
            <a:ext cx="9223875" cy="103187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Hasil produk yang dikembangkan peneliti menggunakan aplikasi Scratch ini berupa desain Media pembelajaran sertic (serat optic) materi fiber optic dengan menggunakan model MDLC yang diterapkan ke 5 tahap.</a:t>
            </a:r>
          </a:p>
        </p:txBody>
      </p:sp>
      <p:sp>
        <p:nvSpPr>
          <p:cNvPr id="24" name="Freeform 24"/>
          <p:cNvSpPr/>
          <p:nvPr/>
        </p:nvSpPr>
        <p:spPr>
          <a:xfrm>
            <a:off x="1252002" y="3663425"/>
            <a:ext cx="258363" cy="258363"/>
          </a:xfrm>
          <a:custGeom>
            <a:avLst/>
            <a:gdLst/>
            <a:ahLst/>
            <a:cxnLst/>
            <a:rect l="l" t="t" r="r" b="b"/>
            <a:pathLst>
              <a:path w="258363" h="258363">
                <a:moveTo>
                  <a:pt x="0" y="0"/>
                </a:moveTo>
                <a:lnTo>
                  <a:pt x="258364" y="0"/>
                </a:lnTo>
                <a:lnTo>
                  <a:pt x="258364" y="258364"/>
                </a:lnTo>
                <a:lnTo>
                  <a:pt x="0" y="25836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5" name="TextBox 25"/>
          <p:cNvSpPr txBox="1"/>
          <p:nvPr/>
        </p:nvSpPr>
        <p:spPr>
          <a:xfrm>
            <a:off x="1711990" y="5153025"/>
            <a:ext cx="9530952" cy="78422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Desain Media pembelajaran sertic (serat optic) berbasis aplikasi Scratch di tingkat SMK dilakukan penilaian oleh ahli media dan materi. Hasil dari penilaian tersebut, media ini dinyatakan “valid”. </a:t>
            </a:r>
          </a:p>
        </p:txBody>
      </p:sp>
      <p:sp>
        <p:nvSpPr>
          <p:cNvPr id="26" name="Freeform 26"/>
          <p:cNvSpPr/>
          <p:nvPr/>
        </p:nvSpPr>
        <p:spPr>
          <a:xfrm>
            <a:off x="1252002" y="5163525"/>
            <a:ext cx="258363" cy="258363"/>
          </a:xfrm>
          <a:custGeom>
            <a:avLst/>
            <a:gdLst/>
            <a:ahLst/>
            <a:cxnLst/>
            <a:rect l="l" t="t" r="r" b="b"/>
            <a:pathLst>
              <a:path w="258363" h="258363">
                <a:moveTo>
                  <a:pt x="0" y="0"/>
                </a:moveTo>
                <a:lnTo>
                  <a:pt x="258364" y="0"/>
                </a:lnTo>
                <a:lnTo>
                  <a:pt x="258364" y="258363"/>
                </a:lnTo>
                <a:lnTo>
                  <a:pt x="0" y="25836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7" name="TextBox 27"/>
          <p:cNvSpPr txBox="1"/>
          <p:nvPr/>
        </p:nvSpPr>
        <p:spPr>
          <a:xfrm>
            <a:off x="1635990" y="6423025"/>
            <a:ext cx="10942661" cy="152717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Penilaian terhadap ahli media mendapatkan hasil 82,39% dan penilaian terhadap ahli materi mendapatkan hasil 85,63% sedangkan penilaian terhadap praktikalitas guru mendapatkan hasil 91,58% serta penilaian terhadap respon peserat didik mendapatkan hasil 82,63% yang mana semuanya hasil penilaian tesebut dapat dikategorikan “sangat praktis”. Hal ini membuktikan bahwa media ini sudah layak diterapkan dalam proses pembelajaran.</a:t>
            </a:r>
          </a:p>
        </p:txBody>
      </p:sp>
      <p:sp>
        <p:nvSpPr>
          <p:cNvPr id="28" name="Freeform 28"/>
          <p:cNvSpPr/>
          <p:nvPr/>
        </p:nvSpPr>
        <p:spPr>
          <a:xfrm>
            <a:off x="1176002" y="6433525"/>
            <a:ext cx="258363" cy="258363"/>
          </a:xfrm>
          <a:custGeom>
            <a:avLst/>
            <a:gdLst/>
            <a:ahLst/>
            <a:cxnLst/>
            <a:rect l="l" t="t" r="r" b="b"/>
            <a:pathLst>
              <a:path w="258363" h="258363">
                <a:moveTo>
                  <a:pt x="0" y="0"/>
                </a:moveTo>
                <a:lnTo>
                  <a:pt x="258364" y="0"/>
                </a:lnTo>
                <a:lnTo>
                  <a:pt x="258364" y="258363"/>
                </a:lnTo>
                <a:lnTo>
                  <a:pt x="0" y="25836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4B3B"/>
        </a:solidFill>
        <a:effectLst/>
      </p:bgPr>
    </p:bg>
    <p:spTree>
      <p:nvGrpSpPr>
        <p:cNvPr id="1" name=""/>
        <p:cNvGrpSpPr/>
        <p:nvPr/>
      </p:nvGrpSpPr>
      <p:grpSpPr>
        <a:xfrm>
          <a:off x="0" y="0"/>
          <a:ext cx="0" cy="0"/>
          <a:chOff x="0" y="0"/>
          <a:chExt cx="0" cy="0"/>
        </a:xfrm>
      </p:grpSpPr>
      <p:grpSp>
        <p:nvGrpSpPr>
          <p:cNvPr id="2" name="Group 2"/>
          <p:cNvGrpSpPr/>
          <p:nvPr/>
        </p:nvGrpSpPr>
        <p:grpSpPr>
          <a:xfrm>
            <a:off x="14048355" y="-238434"/>
            <a:ext cx="4482124" cy="10738859"/>
            <a:chOff x="0" y="0"/>
            <a:chExt cx="1180477" cy="2828342"/>
          </a:xfrm>
        </p:grpSpPr>
        <p:sp>
          <p:nvSpPr>
            <p:cNvPr id="3" name="Freeform 3"/>
            <p:cNvSpPr/>
            <p:nvPr/>
          </p:nvSpPr>
          <p:spPr>
            <a:xfrm>
              <a:off x="0" y="0"/>
              <a:ext cx="1180477" cy="2828342"/>
            </a:xfrm>
            <a:custGeom>
              <a:avLst/>
              <a:gdLst/>
              <a:ahLst/>
              <a:cxnLst/>
              <a:rect l="l" t="t" r="r" b="b"/>
              <a:pathLst>
                <a:path w="1180477" h="2828342">
                  <a:moveTo>
                    <a:pt x="0" y="0"/>
                  </a:moveTo>
                  <a:lnTo>
                    <a:pt x="1180477" y="0"/>
                  </a:lnTo>
                  <a:lnTo>
                    <a:pt x="1180477" y="2828342"/>
                  </a:lnTo>
                  <a:lnTo>
                    <a:pt x="0" y="2828342"/>
                  </a:lnTo>
                  <a:close/>
                </a:path>
              </a:pathLst>
            </a:custGeom>
            <a:solidFill>
              <a:srgbClr val="FFFCF6"/>
            </a:solidFill>
            <a:ln w="19050" cap="sq">
              <a:solidFill>
                <a:srgbClr val="FFFFFF"/>
              </a:solidFill>
              <a:prstDash val="solid"/>
              <a:miter/>
            </a:ln>
          </p:spPr>
        </p:sp>
        <p:sp>
          <p:nvSpPr>
            <p:cNvPr id="4" name="TextBox 4"/>
            <p:cNvSpPr txBox="1"/>
            <p:nvPr/>
          </p:nvSpPr>
          <p:spPr>
            <a:xfrm>
              <a:off x="0" y="-66675"/>
              <a:ext cx="1180477" cy="2895017"/>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rot="-5400000">
            <a:off x="13565984" y="5948311"/>
            <a:ext cx="5191263" cy="0"/>
          </a:xfrm>
          <a:prstGeom prst="line">
            <a:avLst/>
          </a:prstGeom>
          <a:ln w="19050" cap="flat">
            <a:solidFill>
              <a:srgbClr val="414B3B"/>
            </a:solidFill>
            <a:prstDash val="solid"/>
            <a:headEnd type="none" w="sm" len="sm"/>
            <a:tailEnd type="none" w="sm" len="sm"/>
          </a:ln>
        </p:spPr>
      </p:sp>
      <p:sp>
        <p:nvSpPr>
          <p:cNvPr id="6" name="AutoShape 6"/>
          <p:cNvSpPr/>
          <p:nvPr/>
        </p:nvSpPr>
        <p:spPr>
          <a:xfrm rot="-5379697">
            <a:off x="14480818" y="5948311"/>
            <a:ext cx="4032013" cy="0"/>
          </a:xfrm>
          <a:prstGeom prst="line">
            <a:avLst/>
          </a:prstGeom>
          <a:ln w="19050" cap="flat">
            <a:solidFill>
              <a:srgbClr val="414B3B"/>
            </a:solidFill>
            <a:prstDash val="solid"/>
            <a:headEnd type="none" w="sm" len="sm"/>
            <a:tailEnd type="none" w="sm" len="sm"/>
          </a:ln>
        </p:spPr>
      </p:sp>
      <p:sp>
        <p:nvSpPr>
          <p:cNvPr id="7" name="AutoShape 7"/>
          <p:cNvSpPr/>
          <p:nvPr/>
        </p:nvSpPr>
        <p:spPr>
          <a:xfrm rot="-5429783">
            <a:off x="13823859" y="5948311"/>
            <a:ext cx="4032122" cy="0"/>
          </a:xfrm>
          <a:prstGeom prst="line">
            <a:avLst/>
          </a:prstGeom>
          <a:ln w="19050" cap="flat">
            <a:solidFill>
              <a:srgbClr val="414B3B"/>
            </a:solidFill>
            <a:prstDash val="solid"/>
            <a:headEnd type="none" w="sm" len="sm"/>
            <a:tailEnd type="none" w="sm" len="sm"/>
          </a:ln>
        </p:spPr>
      </p:sp>
      <p:sp>
        <p:nvSpPr>
          <p:cNvPr id="8" name="AutoShape 8"/>
          <p:cNvSpPr/>
          <p:nvPr/>
        </p:nvSpPr>
        <p:spPr>
          <a:xfrm>
            <a:off x="1150467" y="9253538"/>
            <a:ext cx="12345946" cy="0"/>
          </a:xfrm>
          <a:prstGeom prst="line">
            <a:avLst/>
          </a:prstGeom>
          <a:ln w="9525" cap="flat">
            <a:solidFill>
              <a:srgbClr val="FFFCF6"/>
            </a:solidFill>
            <a:prstDash val="solid"/>
            <a:headEnd type="none" w="sm" len="sm"/>
            <a:tailEnd type="none" w="sm" len="sm"/>
          </a:ln>
        </p:spPr>
      </p:sp>
      <p:sp>
        <p:nvSpPr>
          <p:cNvPr id="9" name="AutoShape 9"/>
          <p:cNvSpPr/>
          <p:nvPr/>
        </p:nvSpPr>
        <p:spPr>
          <a:xfrm rot="-2320">
            <a:off x="1176005" y="5101809"/>
            <a:ext cx="4591053" cy="0"/>
          </a:xfrm>
          <a:prstGeom prst="line">
            <a:avLst/>
          </a:prstGeom>
          <a:ln w="9525" cap="flat">
            <a:solidFill>
              <a:srgbClr val="FFFCF6"/>
            </a:solidFill>
            <a:prstDash val="solid"/>
            <a:headEnd type="none" w="sm" len="sm"/>
            <a:tailEnd type="none" w="sm" len="sm"/>
          </a:ln>
        </p:spPr>
      </p:sp>
      <p:sp>
        <p:nvSpPr>
          <p:cNvPr id="10" name="AutoShape 10"/>
          <p:cNvSpPr/>
          <p:nvPr/>
        </p:nvSpPr>
        <p:spPr>
          <a:xfrm rot="3223">
            <a:off x="7499950" y="5093116"/>
            <a:ext cx="5078702" cy="0"/>
          </a:xfrm>
          <a:prstGeom prst="line">
            <a:avLst/>
          </a:prstGeom>
          <a:ln w="9525" cap="flat">
            <a:solidFill>
              <a:srgbClr val="FFFCF6"/>
            </a:solidFill>
            <a:prstDash val="solid"/>
            <a:headEnd type="none" w="sm" len="sm"/>
            <a:tailEnd type="none" w="sm" len="sm"/>
          </a:ln>
        </p:spPr>
      </p:sp>
      <p:sp>
        <p:nvSpPr>
          <p:cNvPr id="11" name="TextBox 11"/>
          <p:cNvSpPr txBox="1"/>
          <p:nvPr/>
        </p:nvSpPr>
        <p:spPr>
          <a:xfrm>
            <a:off x="14955584"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12" name="TextBox 12"/>
          <p:cNvSpPr txBox="1"/>
          <p:nvPr/>
        </p:nvSpPr>
        <p:spPr>
          <a:xfrm>
            <a:off x="1176002" y="1191633"/>
            <a:ext cx="12072134" cy="1802056"/>
          </a:xfrm>
          <a:prstGeom prst="rect">
            <a:avLst/>
          </a:prstGeom>
        </p:spPr>
        <p:txBody>
          <a:bodyPr lIns="0" tIns="0" rIns="0" bIns="0" rtlCol="0" anchor="t">
            <a:spAutoFit/>
          </a:bodyPr>
          <a:lstStyle/>
          <a:p>
            <a:pPr algn="l">
              <a:lnSpc>
                <a:spcPts val="12960"/>
              </a:lnSpc>
            </a:pPr>
            <a:r>
              <a:rPr lang="en-US" sz="12000">
                <a:solidFill>
                  <a:srgbClr val="FFFCF6"/>
                </a:solidFill>
                <a:latin typeface="Poppins Heavy"/>
                <a:ea typeface="Poppins Heavy"/>
                <a:cs typeface="Poppins Heavy"/>
                <a:sym typeface="Poppins Heavy"/>
              </a:rPr>
              <a:t>TERIMA KASIH</a:t>
            </a:r>
          </a:p>
        </p:txBody>
      </p:sp>
      <p:sp>
        <p:nvSpPr>
          <p:cNvPr id="13" name="TextBox 13"/>
          <p:cNvSpPr txBox="1"/>
          <p:nvPr/>
        </p:nvSpPr>
        <p:spPr>
          <a:xfrm>
            <a:off x="1150465" y="9537875"/>
            <a:ext cx="2281215" cy="325643"/>
          </a:xfrm>
          <a:prstGeom prst="rect">
            <a:avLst/>
          </a:prstGeom>
        </p:spPr>
        <p:txBody>
          <a:bodyPr lIns="0" tIns="0" rIns="0" bIns="0" rtlCol="0" anchor="t">
            <a:spAutoFit/>
          </a:bodyPr>
          <a:lstStyle/>
          <a:p>
            <a:pPr algn="l">
              <a:lnSpc>
                <a:spcPts val="2520"/>
              </a:lnSpc>
            </a:pPr>
            <a:r>
              <a:rPr lang="en-US" sz="1800">
                <a:solidFill>
                  <a:srgbClr val="FFFCF6"/>
                </a:solidFill>
                <a:latin typeface="Poppins"/>
                <a:ea typeface="Poppins"/>
                <a:cs typeface="Poppins"/>
                <a:sym typeface="Poppins"/>
              </a:rPr>
              <a:t>Halaman 15</a:t>
            </a:r>
          </a:p>
        </p:txBody>
      </p:sp>
      <p:sp>
        <p:nvSpPr>
          <p:cNvPr id="14" name="TextBox 14"/>
          <p:cNvSpPr txBox="1"/>
          <p:nvPr/>
        </p:nvSpPr>
        <p:spPr>
          <a:xfrm>
            <a:off x="1176002" y="6294225"/>
            <a:ext cx="2877000" cy="288888"/>
          </a:xfrm>
          <a:prstGeom prst="rect">
            <a:avLst/>
          </a:prstGeom>
        </p:spPr>
        <p:txBody>
          <a:bodyPr lIns="0" tIns="0" rIns="0" bIns="0" rtlCol="0" anchor="t">
            <a:spAutoFit/>
          </a:bodyPr>
          <a:lstStyle/>
          <a:p>
            <a:pPr algn="l">
              <a:lnSpc>
                <a:spcPts val="2000"/>
              </a:lnSpc>
            </a:pPr>
            <a:r>
              <a:rPr lang="en-US" sz="2000">
                <a:solidFill>
                  <a:srgbClr val="FFFCF6"/>
                </a:solidFill>
                <a:latin typeface="Poppins"/>
                <a:ea typeface="Poppins"/>
                <a:cs typeface="Poppins"/>
                <a:sym typeface="Poppins"/>
              </a:rPr>
              <a:t>Presentasi Oleh</a:t>
            </a:r>
          </a:p>
        </p:txBody>
      </p:sp>
      <p:sp>
        <p:nvSpPr>
          <p:cNvPr id="15" name="TextBox 15"/>
          <p:cNvSpPr txBox="1"/>
          <p:nvPr/>
        </p:nvSpPr>
        <p:spPr>
          <a:xfrm>
            <a:off x="1176002" y="6702870"/>
            <a:ext cx="2877000" cy="423672"/>
          </a:xfrm>
          <a:prstGeom prst="rect">
            <a:avLst/>
          </a:prstGeom>
        </p:spPr>
        <p:txBody>
          <a:bodyPr lIns="0" tIns="0" rIns="0" bIns="0" rtlCol="0" anchor="t">
            <a:spAutoFit/>
          </a:bodyPr>
          <a:lstStyle/>
          <a:p>
            <a:pPr algn="l">
              <a:lnSpc>
                <a:spcPts val="3024"/>
              </a:lnSpc>
            </a:pPr>
            <a:r>
              <a:rPr lang="en-US" sz="2800" spc="140">
                <a:solidFill>
                  <a:srgbClr val="FFFCF6"/>
                </a:solidFill>
                <a:latin typeface="Poppins Bold"/>
                <a:ea typeface="Poppins Bold"/>
                <a:cs typeface="Poppins Bold"/>
                <a:sym typeface="Poppins Bold"/>
              </a:rPr>
              <a:t>Anisa Aprilia</a:t>
            </a:r>
          </a:p>
        </p:txBody>
      </p:sp>
      <p:sp>
        <p:nvSpPr>
          <p:cNvPr id="16" name="TextBox 16"/>
          <p:cNvSpPr txBox="1"/>
          <p:nvPr/>
        </p:nvSpPr>
        <p:spPr>
          <a:xfrm>
            <a:off x="1176002" y="7618750"/>
            <a:ext cx="2877000" cy="288888"/>
          </a:xfrm>
          <a:prstGeom prst="rect">
            <a:avLst/>
          </a:prstGeom>
        </p:spPr>
        <p:txBody>
          <a:bodyPr lIns="0" tIns="0" rIns="0" bIns="0" rtlCol="0" anchor="t">
            <a:spAutoFit/>
          </a:bodyPr>
          <a:lstStyle/>
          <a:p>
            <a:pPr algn="l">
              <a:lnSpc>
                <a:spcPts val="2000"/>
              </a:lnSpc>
            </a:pPr>
            <a:r>
              <a:rPr lang="en-US" sz="2000">
                <a:solidFill>
                  <a:srgbClr val="FFFCF6"/>
                </a:solidFill>
                <a:latin typeface="Poppins"/>
                <a:ea typeface="Poppins"/>
                <a:cs typeface="Poppins"/>
                <a:sym typeface="Poppins"/>
              </a:rPr>
              <a:t>Jurusan</a:t>
            </a:r>
          </a:p>
        </p:txBody>
      </p:sp>
      <p:sp>
        <p:nvSpPr>
          <p:cNvPr id="17" name="TextBox 17"/>
          <p:cNvSpPr txBox="1"/>
          <p:nvPr/>
        </p:nvSpPr>
        <p:spPr>
          <a:xfrm>
            <a:off x="1176002" y="8027395"/>
            <a:ext cx="4780881" cy="403098"/>
          </a:xfrm>
          <a:prstGeom prst="rect">
            <a:avLst/>
          </a:prstGeom>
        </p:spPr>
        <p:txBody>
          <a:bodyPr lIns="0" tIns="0" rIns="0" bIns="0" rtlCol="0" anchor="t">
            <a:spAutoFit/>
          </a:bodyPr>
          <a:lstStyle/>
          <a:p>
            <a:pPr algn="l">
              <a:lnSpc>
                <a:spcPts val="2916"/>
              </a:lnSpc>
            </a:pPr>
            <a:r>
              <a:rPr lang="en-US" sz="2700" spc="135">
                <a:solidFill>
                  <a:srgbClr val="FFFCF6"/>
                </a:solidFill>
                <a:latin typeface="Poppins Bold"/>
                <a:ea typeface="Poppins Bold"/>
                <a:cs typeface="Poppins Bold"/>
                <a:sym typeface="Poppins Bold"/>
              </a:rPr>
              <a:t>Pendidikan Informatika</a:t>
            </a:r>
          </a:p>
        </p:txBody>
      </p:sp>
      <p:sp>
        <p:nvSpPr>
          <p:cNvPr id="18" name="TextBox 18"/>
          <p:cNvSpPr txBox="1"/>
          <p:nvPr/>
        </p:nvSpPr>
        <p:spPr>
          <a:xfrm>
            <a:off x="1176002" y="3371729"/>
            <a:ext cx="3388312" cy="288888"/>
          </a:xfrm>
          <a:prstGeom prst="rect">
            <a:avLst/>
          </a:prstGeom>
        </p:spPr>
        <p:txBody>
          <a:bodyPr lIns="0" tIns="0" rIns="0" bIns="0" rtlCol="0" anchor="t">
            <a:spAutoFit/>
          </a:bodyPr>
          <a:lstStyle/>
          <a:p>
            <a:pPr algn="l">
              <a:lnSpc>
                <a:spcPts val="2000"/>
              </a:lnSpc>
            </a:pPr>
            <a:r>
              <a:rPr lang="en-US" sz="2000">
                <a:solidFill>
                  <a:srgbClr val="FFFCF6"/>
                </a:solidFill>
                <a:latin typeface="Poppins"/>
                <a:ea typeface="Poppins"/>
                <a:cs typeface="Poppins"/>
                <a:sym typeface="Poppins"/>
              </a:rPr>
              <a:t>Hormat Saya Kepada</a:t>
            </a:r>
          </a:p>
        </p:txBody>
      </p:sp>
      <p:sp>
        <p:nvSpPr>
          <p:cNvPr id="19" name="TextBox 19"/>
          <p:cNvSpPr txBox="1"/>
          <p:nvPr/>
        </p:nvSpPr>
        <p:spPr>
          <a:xfrm>
            <a:off x="1176005" y="4339783"/>
            <a:ext cx="6907131" cy="674751"/>
          </a:xfrm>
          <a:prstGeom prst="rect">
            <a:avLst/>
          </a:prstGeom>
        </p:spPr>
        <p:txBody>
          <a:bodyPr lIns="0" tIns="0" rIns="0" bIns="0" rtlCol="0" anchor="t">
            <a:spAutoFit/>
          </a:bodyPr>
          <a:lstStyle/>
          <a:p>
            <a:pPr algn="l">
              <a:lnSpc>
                <a:spcPts val="2592"/>
              </a:lnSpc>
            </a:pPr>
            <a:r>
              <a:rPr lang="en-US" sz="2400" spc="120">
                <a:solidFill>
                  <a:srgbClr val="FFFCF6"/>
                </a:solidFill>
                <a:latin typeface="Poppins Bold"/>
                <a:ea typeface="Poppins Bold"/>
                <a:cs typeface="Poppins Bold"/>
                <a:sym typeface="Poppins Bold"/>
              </a:rPr>
              <a:t>Pratama Benny Herlandy, M.Pd                Dr. Edi Ismanto, ST., M.Kom</a:t>
            </a:r>
          </a:p>
        </p:txBody>
      </p:sp>
      <p:sp>
        <p:nvSpPr>
          <p:cNvPr id="20" name="TextBox 20"/>
          <p:cNvSpPr txBox="1"/>
          <p:nvPr/>
        </p:nvSpPr>
        <p:spPr>
          <a:xfrm>
            <a:off x="7499947" y="3371012"/>
            <a:ext cx="3388312" cy="288888"/>
          </a:xfrm>
          <a:prstGeom prst="rect">
            <a:avLst/>
          </a:prstGeom>
        </p:spPr>
        <p:txBody>
          <a:bodyPr lIns="0" tIns="0" rIns="0" bIns="0" rtlCol="0" anchor="t">
            <a:spAutoFit/>
          </a:bodyPr>
          <a:lstStyle/>
          <a:p>
            <a:pPr algn="l">
              <a:lnSpc>
                <a:spcPts val="2000"/>
              </a:lnSpc>
            </a:pPr>
            <a:r>
              <a:rPr lang="en-US" sz="2000">
                <a:solidFill>
                  <a:srgbClr val="FFFCF6"/>
                </a:solidFill>
                <a:latin typeface="Poppins"/>
                <a:ea typeface="Poppins"/>
                <a:cs typeface="Poppins"/>
                <a:sym typeface="Poppins"/>
              </a:rPr>
              <a:t>Hormat Saya Kepada</a:t>
            </a:r>
          </a:p>
        </p:txBody>
      </p:sp>
      <p:sp>
        <p:nvSpPr>
          <p:cNvPr id="21" name="TextBox 21"/>
          <p:cNvSpPr txBox="1"/>
          <p:nvPr/>
        </p:nvSpPr>
        <p:spPr>
          <a:xfrm>
            <a:off x="7499951" y="4339784"/>
            <a:ext cx="5502714" cy="674751"/>
          </a:xfrm>
          <a:prstGeom prst="rect">
            <a:avLst/>
          </a:prstGeom>
        </p:spPr>
        <p:txBody>
          <a:bodyPr lIns="0" tIns="0" rIns="0" bIns="0" rtlCol="0" anchor="t">
            <a:spAutoFit/>
          </a:bodyPr>
          <a:lstStyle/>
          <a:p>
            <a:pPr algn="l">
              <a:lnSpc>
                <a:spcPts val="2592"/>
              </a:lnSpc>
            </a:pPr>
            <a:r>
              <a:rPr lang="en-US" sz="2400" spc="120">
                <a:solidFill>
                  <a:srgbClr val="FFFCF6"/>
                </a:solidFill>
                <a:latin typeface="Poppins Bold"/>
                <a:ea typeface="Poppins Bold"/>
                <a:cs typeface="Poppins Bold"/>
                <a:sym typeface="Poppins Bold"/>
              </a:rPr>
              <a:t>Melly Novalia, S.Kom., M.Pd</a:t>
            </a:r>
          </a:p>
          <a:p>
            <a:pPr algn="l">
              <a:lnSpc>
                <a:spcPts val="2592"/>
              </a:lnSpc>
            </a:pPr>
            <a:r>
              <a:rPr lang="en-US" sz="2400" spc="120">
                <a:solidFill>
                  <a:srgbClr val="FFFCF6"/>
                </a:solidFill>
                <a:latin typeface="Poppins Bold"/>
                <a:ea typeface="Poppins Bold"/>
                <a:cs typeface="Poppins Bold"/>
                <a:sym typeface="Poppins Bold"/>
              </a:rPr>
              <a:t>Rahmad Al Rian, M.Kom</a:t>
            </a:r>
          </a:p>
        </p:txBody>
      </p:sp>
      <p:sp>
        <p:nvSpPr>
          <p:cNvPr id="22" name="TextBox 22"/>
          <p:cNvSpPr txBox="1"/>
          <p:nvPr/>
        </p:nvSpPr>
        <p:spPr>
          <a:xfrm>
            <a:off x="1176002" y="5198434"/>
            <a:ext cx="2877000" cy="288888"/>
          </a:xfrm>
          <a:prstGeom prst="rect">
            <a:avLst/>
          </a:prstGeom>
        </p:spPr>
        <p:txBody>
          <a:bodyPr lIns="0" tIns="0" rIns="0" bIns="0" rtlCol="0" anchor="t">
            <a:spAutoFit/>
          </a:bodyPr>
          <a:lstStyle/>
          <a:p>
            <a:pPr algn="l">
              <a:lnSpc>
                <a:spcPts val="2000"/>
              </a:lnSpc>
            </a:pPr>
            <a:r>
              <a:rPr lang="en-US" sz="2000">
                <a:solidFill>
                  <a:srgbClr val="FFFCF6"/>
                </a:solidFill>
                <a:latin typeface="Poppins"/>
                <a:ea typeface="Poppins"/>
                <a:cs typeface="Poppins"/>
                <a:sym typeface="Poppins"/>
              </a:rPr>
              <a:t>Pembimbing Skripsi</a:t>
            </a:r>
          </a:p>
        </p:txBody>
      </p:sp>
      <p:sp>
        <p:nvSpPr>
          <p:cNvPr id="23" name="TextBox 23"/>
          <p:cNvSpPr txBox="1"/>
          <p:nvPr/>
        </p:nvSpPr>
        <p:spPr>
          <a:xfrm>
            <a:off x="7499947" y="5197717"/>
            <a:ext cx="2751357" cy="288888"/>
          </a:xfrm>
          <a:prstGeom prst="rect">
            <a:avLst/>
          </a:prstGeom>
        </p:spPr>
        <p:txBody>
          <a:bodyPr lIns="0" tIns="0" rIns="0" bIns="0" rtlCol="0" anchor="t">
            <a:spAutoFit/>
          </a:bodyPr>
          <a:lstStyle/>
          <a:p>
            <a:pPr algn="l">
              <a:lnSpc>
                <a:spcPts val="2000"/>
              </a:lnSpc>
            </a:pPr>
            <a:r>
              <a:rPr lang="en-US" sz="2000">
                <a:solidFill>
                  <a:srgbClr val="FFFCF6"/>
                </a:solidFill>
                <a:latin typeface="Poppins"/>
                <a:ea typeface="Poppins"/>
                <a:cs typeface="Poppins"/>
                <a:sym typeface="Poppins"/>
              </a:rPr>
              <a:t>Penguji Skripsi</a:t>
            </a:r>
          </a:p>
        </p:txBody>
      </p:sp>
      <p:sp>
        <p:nvSpPr>
          <p:cNvPr id="24" name="TextBox 24"/>
          <p:cNvSpPr txBox="1"/>
          <p:nvPr/>
        </p:nvSpPr>
        <p:spPr>
          <a:xfrm>
            <a:off x="7499947" y="6294225"/>
            <a:ext cx="2877000" cy="288888"/>
          </a:xfrm>
          <a:prstGeom prst="rect">
            <a:avLst/>
          </a:prstGeom>
        </p:spPr>
        <p:txBody>
          <a:bodyPr lIns="0" tIns="0" rIns="0" bIns="0" rtlCol="0" anchor="t">
            <a:spAutoFit/>
          </a:bodyPr>
          <a:lstStyle/>
          <a:p>
            <a:pPr algn="l">
              <a:lnSpc>
                <a:spcPts val="2000"/>
              </a:lnSpc>
            </a:pPr>
            <a:r>
              <a:rPr lang="en-US" sz="2000">
                <a:solidFill>
                  <a:srgbClr val="FFFCF6"/>
                </a:solidFill>
                <a:latin typeface="Poppins"/>
                <a:ea typeface="Poppins"/>
                <a:cs typeface="Poppins"/>
                <a:sym typeface="Poppins"/>
              </a:rPr>
              <a:t>Kata Penutup</a:t>
            </a:r>
          </a:p>
        </p:txBody>
      </p:sp>
      <p:sp>
        <p:nvSpPr>
          <p:cNvPr id="25" name="TextBox 25"/>
          <p:cNvSpPr txBox="1"/>
          <p:nvPr/>
        </p:nvSpPr>
        <p:spPr>
          <a:xfrm>
            <a:off x="7499947" y="6773612"/>
            <a:ext cx="5502715" cy="2211705"/>
          </a:xfrm>
          <a:prstGeom prst="rect">
            <a:avLst/>
          </a:prstGeom>
        </p:spPr>
        <p:txBody>
          <a:bodyPr lIns="0" tIns="0" rIns="0" bIns="0" rtlCol="0" anchor="t">
            <a:spAutoFit/>
          </a:bodyPr>
          <a:lstStyle/>
          <a:p>
            <a:pPr algn="just">
              <a:lnSpc>
                <a:spcPts val="2520"/>
              </a:lnSpc>
            </a:pPr>
            <a:r>
              <a:rPr lang="en-US" sz="1800">
                <a:solidFill>
                  <a:srgbClr val="FFFCF6"/>
                </a:solidFill>
                <a:latin typeface="Poppins Bold Italics"/>
                <a:ea typeface="Poppins Bold Italics"/>
                <a:cs typeface="Poppins Bold Italics"/>
                <a:sym typeface="Poppins Bold Italics"/>
              </a:rPr>
              <a:t>“Sekian presentasi dari saya, jika ada salah kata atau salah menaruh rasa seperti hubungan kamu dengan dia yang selesai tanpa pernah di mulai”</a:t>
            </a:r>
          </a:p>
          <a:p>
            <a:pPr algn="l">
              <a:lnSpc>
                <a:spcPts val="2520"/>
              </a:lnSpc>
            </a:pPr>
            <a:endParaRPr lang="en-US" sz="1800">
              <a:solidFill>
                <a:srgbClr val="FFFCF6"/>
              </a:solidFill>
              <a:latin typeface="Poppins Bold Italics"/>
              <a:ea typeface="Poppins Bold Italics"/>
              <a:cs typeface="Poppins Bold Italics"/>
              <a:sym typeface="Poppins Bold Italics"/>
            </a:endParaRPr>
          </a:p>
          <a:p>
            <a:pPr algn="ctr">
              <a:lnSpc>
                <a:spcPts val="2520"/>
              </a:lnSpc>
            </a:pPr>
            <a:r>
              <a:rPr lang="en-US" sz="1800">
                <a:solidFill>
                  <a:srgbClr val="FFFCF6"/>
                </a:solidFill>
                <a:latin typeface="Poppins Bold Italics"/>
                <a:ea typeface="Poppins Bold Italics"/>
                <a:cs typeface="Poppins Bold Italics"/>
                <a:sym typeface="Poppins Bold Italics"/>
              </a:rPr>
              <a:t>“kesepian tanpa kekasih cukup sekian terimakasih”</a:t>
            </a:r>
          </a:p>
        </p:txBody>
      </p:sp>
      <p:sp>
        <p:nvSpPr>
          <p:cNvPr id="26" name="Freeform 26"/>
          <p:cNvSpPr/>
          <p:nvPr/>
        </p:nvSpPr>
        <p:spPr>
          <a:xfrm>
            <a:off x="15204892" y="1028700"/>
            <a:ext cx="1921400" cy="1947248"/>
          </a:xfrm>
          <a:custGeom>
            <a:avLst/>
            <a:gdLst/>
            <a:ahLst/>
            <a:cxnLst/>
            <a:rect l="l" t="t" r="r" b="b"/>
            <a:pathLst>
              <a:path w="1921400" h="1947248">
                <a:moveTo>
                  <a:pt x="0" y="0"/>
                </a:moveTo>
                <a:lnTo>
                  <a:pt x="1921400" y="0"/>
                </a:lnTo>
                <a:lnTo>
                  <a:pt x="1921400" y="1947248"/>
                </a:lnTo>
                <a:lnTo>
                  <a:pt x="0" y="1947248"/>
                </a:lnTo>
                <a:lnTo>
                  <a:pt x="0" y="0"/>
                </a:lnTo>
                <a:close/>
              </a:path>
            </a:pathLst>
          </a:custGeom>
          <a:blipFill>
            <a:blip r:embed="rId2"/>
            <a:stretch>
              <a:fillRect/>
            </a:stretch>
          </a:blipFill>
          <a:ln cap="sq">
            <a:noFill/>
            <a:prstDash val="solid"/>
            <a:miter/>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TextBox 2"/>
          <p:cNvSpPr txBox="1"/>
          <p:nvPr/>
        </p:nvSpPr>
        <p:spPr>
          <a:xfrm>
            <a:off x="1150465" y="743634"/>
            <a:ext cx="6157664"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ABSTRAK</a:t>
            </a:r>
          </a:p>
        </p:txBody>
      </p:sp>
      <p:sp>
        <p:nvSpPr>
          <p:cNvPr id="3" name="TextBox 3"/>
          <p:cNvSpPr txBox="1"/>
          <p:nvPr/>
        </p:nvSpPr>
        <p:spPr>
          <a:xfrm>
            <a:off x="1150465" y="2086466"/>
            <a:ext cx="11036048" cy="1436370"/>
          </a:xfrm>
          <a:prstGeom prst="rect">
            <a:avLst/>
          </a:prstGeom>
        </p:spPr>
        <p:txBody>
          <a:bodyPr lIns="0" tIns="0" rIns="0" bIns="0" rtlCol="0" anchor="t">
            <a:spAutoFit/>
          </a:bodyPr>
          <a:lstStyle/>
          <a:p>
            <a:pPr algn="l">
              <a:lnSpc>
                <a:spcPts val="3779"/>
              </a:lnSpc>
            </a:pPr>
            <a:r>
              <a:rPr lang="en-US" sz="2700">
                <a:solidFill>
                  <a:srgbClr val="414B3B"/>
                </a:solidFill>
                <a:latin typeface="Poppins Bold"/>
                <a:ea typeface="Poppins Bold"/>
                <a:cs typeface="Poppins Bold"/>
                <a:sym typeface="Poppins Bold"/>
              </a:rPr>
              <a:t>Pengembangan Media Pembelajaran Interaktif Menggunakan Scratch Pada Capaian Pembelajaran Jaringan Fiber Optik Kelas X TJKT</a:t>
            </a:r>
          </a:p>
        </p:txBody>
      </p:sp>
      <p:sp>
        <p:nvSpPr>
          <p:cNvPr id="4" name="TextBox 4"/>
          <p:cNvSpPr txBox="1"/>
          <p:nvPr/>
        </p:nvSpPr>
        <p:spPr>
          <a:xfrm>
            <a:off x="1150465" y="3760744"/>
            <a:ext cx="5594146" cy="1897380"/>
          </a:xfrm>
          <a:prstGeom prst="rect">
            <a:avLst/>
          </a:prstGeom>
        </p:spPr>
        <p:txBody>
          <a:bodyPr lIns="0" tIns="0" rIns="0" bIns="0" rtlCol="0" anchor="t">
            <a:spAutoFit/>
          </a:bodyPr>
          <a:lstStyle/>
          <a:p>
            <a:pPr algn="l">
              <a:lnSpc>
                <a:spcPts val="2520"/>
              </a:lnSpc>
            </a:pPr>
            <a:r>
              <a:rPr lang="en-US" sz="1800" spc="44">
                <a:solidFill>
                  <a:srgbClr val="414B3B"/>
                </a:solidFill>
                <a:latin typeface="Poppins"/>
                <a:ea typeface="Poppins"/>
                <a:cs typeface="Poppins"/>
                <a:sym typeface="Poppins"/>
              </a:rPr>
              <a:t>Penelitian ini bertujuan untuk mengembangkan media pembelajaran berbasis scratch pada materi Fiber optic dan menilai kelayakan media pembalajaran serta melihat respon siswa terhadap ketertarikan pada media yang telah didesain.</a:t>
            </a:r>
          </a:p>
        </p:txBody>
      </p:sp>
      <p:sp>
        <p:nvSpPr>
          <p:cNvPr id="5" name="AutoShape 5"/>
          <p:cNvSpPr/>
          <p:nvPr/>
        </p:nvSpPr>
        <p:spPr>
          <a:xfrm rot="-1194">
            <a:off x="1150467" y="9251156"/>
            <a:ext cx="13709445" cy="0"/>
          </a:xfrm>
          <a:prstGeom prst="line">
            <a:avLst/>
          </a:prstGeom>
          <a:ln w="9525" cap="flat">
            <a:solidFill>
              <a:srgbClr val="414B3B"/>
            </a:solidFill>
            <a:prstDash val="solid"/>
            <a:headEnd type="none" w="sm" len="sm"/>
            <a:tailEnd type="none" w="sm" len="sm"/>
          </a:ln>
        </p:spPr>
      </p:sp>
      <p:sp>
        <p:nvSpPr>
          <p:cNvPr id="6" name="TextBox 6"/>
          <p:cNvSpPr txBox="1"/>
          <p:nvPr/>
        </p:nvSpPr>
        <p:spPr>
          <a:xfrm>
            <a:off x="12578651" y="9537875"/>
            <a:ext cx="2281215" cy="325643"/>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02</a:t>
            </a:r>
          </a:p>
        </p:txBody>
      </p:sp>
      <p:sp>
        <p:nvSpPr>
          <p:cNvPr id="7" name="TextBox 7"/>
          <p:cNvSpPr txBox="1"/>
          <p:nvPr/>
        </p:nvSpPr>
        <p:spPr>
          <a:xfrm>
            <a:off x="1150465" y="6001024"/>
            <a:ext cx="6527428" cy="3154680"/>
          </a:xfrm>
          <a:prstGeom prst="rect">
            <a:avLst/>
          </a:prstGeom>
        </p:spPr>
        <p:txBody>
          <a:bodyPr lIns="0" tIns="0" rIns="0" bIns="0" rtlCol="0" anchor="t">
            <a:spAutoFit/>
          </a:bodyPr>
          <a:lstStyle/>
          <a:p>
            <a:pPr algn="l">
              <a:lnSpc>
                <a:spcPts val="2520"/>
              </a:lnSpc>
            </a:pPr>
            <a:r>
              <a:rPr lang="en-US" sz="1800" spc="44">
                <a:solidFill>
                  <a:srgbClr val="414B3B"/>
                </a:solidFill>
                <a:latin typeface="Poppins"/>
                <a:ea typeface="Poppins"/>
                <a:cs typeface="Poppins"/>
                <a:sym typeface="Poppins"/>
              </a:rPr>
              <a:t>Penelitian ini menggunakan jenis penelitian Reseach and Development (R&amp;D) dengan model MDLC(Metode Development Life Cycle) versi Rickman Roedavan. Subjek penelitian adalah siswa kelas X TJKT SMK Taruna yang berjumlah 32 orang. Teknik pengumpulan data menggunakan observasi, wawancara, dokumentasi dan angket. Validasi instrumen berdasarkan ahli materi dan ahli media. Pengujianproduk menggunakan uji praktikalitas terhadap guru dan siswa.</a:t>
            </a:r>
          </a:p>
        </p:txBody>
      </p:sp>
      <p:sp>
        <p:nvSpPr>
          <p:cNvPr id="8" name="TextBox 8"/>
          <p:cNvSpPr txBox="1"/>
          <p:nvPr/>
        </p:nvSpPr>
        <p:spPr>
          <a:xfrm>
            <a:off x="8131976" y="3333629"/>
            <a:ext cx="7114290" cy="1897380"/>
          </a:xfrm>
          <a:prstGeom prst="rect">
            <a:avLst/>
          </a:prstGeom>
        </p:spPr>
        <p:txBody>
          <a:bodyPr lIns="0" tIns="0" rIns="0" bIns="0" rtlCol="0" anchor="t">
            <a:spAutoFit/>
          </a:bodyPr>
          <a:lstStyle/>
          <a:p>
            <a:pPr algn="l">
              <a:lnSpc>
                <a:spcPts val="2520"/>
              </a:lnSpc>
            </a:pPr>
            <a:r>
              <a:rPr lang="en-US" sz="1800" spc="44">
                <a:solidFill>
                  <a:srgbClr val="414B3B"/>
                </a:solidFill>
                <a:latin typeface="Poppins"/>
                <a:ea typeface="Poppins"/>
                <a:cs typeface="Poppins"/>
                <a:sym typeface="Poppins"/>
              </a:rPr>
              <a:t>Penelitian ini menghasilkan media pembelajaran berbasis aplikasi Scratch dengan materi fiber optic. Hasil penelitian ini mengungkapkan bahwa media pembelajaran sertic(serat optic) yang dihasilkan divalidasi oleh validator dengan mengisi angket penilaian untuk mengetahui kelayakandari Aplikasi yang sudah dikembangkan.</a:t>
            </a:r>
          </a:p>
        </p:txBody>
      </p:sp>
      <p:sp>
        <p:nvSpPr>
          <p:cNvPr id="9" name="TextBox 9"/>
          <p:cNvSpPr txBox="1"/>
          <p:nvPr/>
        </p:nvSpPr>
        <p:spPr>
          <a:xfrm>
            <a:off x="8131976" y="5629549"/>
            <a:ext cx="7114290" cy="3469005"/>
          </a:xfrm>
          <a:prstGeom prst="rect">
            <a:avLst/>
          </a:prstGeom>
        </p:spPr>
        <p:txBody>
          <a:bodyPr lIns="0" tIns="0" rIns="0" bIns="0" rtlCol="0" anchor="t">
            <a:spAutoFit/>
          </a:bodyPr>
          <a:lstStyle/>
          <a:p>
            <a:pPr algn="l">
              <a:lnSpc>
                <a:spcPts val="2520"/>
              </a:lnSpc>
            </a:pPr>
            <a:r>
              <a:rPr lang="en-US" sz="1800" spc="44">
                <a:solidFill>
                  <a:srgbClr val="414B3B"/>
                </a:solidFill>
                <a:latin typeface="Poppins"/>
                <a:ea typeface="Poppins"/>
                <a:cs typeface="Poppins"/>
                <a:sym typeface="Poppins"/>
              </a:rPr>
              <a:t>Hasil penilaian persentase skor validitas yang diberikan oleh ahli materi sebesar 82,63% dengan kategori “Sangat Layak”, dan persentase skor validitas yang diberikan ahli media sebesar82,39% dengan kategori“Sangat Layak”. Produk yang sudah divalidasi selanjutnya diuji cobakan kepada guru dan siswa disertai mengisi angket respon yang dipandu oleh peneliti untuk mengetahui tingkat praktikalitas yang sudah dikembangkan oleh guru dan memperoleh hasil 91,58% dengan kategori “SangatPraktis” dan siswa dengan memperoleh hasil 82,63% dengan  kategori “Sangat Praktis”.</a:t>
            </a:r>
          </a:p>
        </p:txBody>
      </p:sp>
      <p:grpSp>
        <p:nvGrpSpPr>
          <p:cNvPr id="10" name="Group 10"/>
          <p:cNvGrpSpPr/>
          <p:nvPr/>
        </p:nvGrpSpPr>
        <p:grpSpPr>
          <a:xfrm>
            <a:off x="15570116" y="-238434"/>
            <a:ext cx="2960363" cy="10738859"/>
            <a:chOff x="0" y="0"/>
            <a:chExt cx="779684" cy="2828342"/>
          </a:xfrm>
        </p:grpSpPr>
        <p:sp>
          <p:nvSpPr>
            <p:cNvPr id="11" name="Freeform 11"/>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12" name="TextBox 12"/>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13" name="AutoShape 13"/>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14" name="TextBox 14"/>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15" name="AutoShape 15"/>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16" name="AutoShape 16"/>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17" name="Freeform 17"/>
          <p:cNvSpPr/>
          <p:nvPr/>
        </p:nvSpPr>
        <p:spPr>
          <a:xfrm rot="1006009">
            <a:off x="13298912" y="800506"/>
            <a:ext cx="1273354" cy="1386821"/>
          </a:xfrm>
          <a:custGeom>
            <a:avLst/>
            <a:gdLst/>
            <a:ahLst/>
            <a:cxnLst/>
            <a:rect l="l" t="t" r="r" b="b"/>
            <a:pathLst>
              <a:path w="1273354" h="1386821">
                <a:moveTo>
                  <a:pt x="0" y="0"/>
                </a:moveTo>
                <a:lnTo>
                  <a:pt x="1273354" y="0"/>
                </a:lnTo>
                <a:lnTo>
                  <a:pt x="1273354" y="1386822"/>
                </a:lnTo>
                <a:lnTo>
                  <a:pt x="0" y="13868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rot="-624293">
            <a:off x="12075445" y="649346"/>
            <a:ext cx="1273354" cy="1386821"/>
          </a:xfrm>
          <a:custGeom>
            <a:avLst/>
            <a:gdLst/>
            <a:ahLst/>
            <a:cxnLst/>
            <a:rect l="l" t="t" r="r" b="b"/>
            <a:pathLst>
              <a:path w="1273354" h="1386821">
                <a:moveTo>
                  <a:pt x="0" y="0"/>
                </a:moveTo>
                <a:lnTo>
                  <a:pt x="1273354" y="0"/>
                </a:lnTo>
                <a:lnTo>
                  <a:pt x="1273354" y="1386822"/>
                </a:lnTo>
                <a:lnTo>
                  <a:pt x="0" y="13868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9" name="Freeform 19"/>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4"/>
            <a:stretch>
              <a:fillRect/>
            </a:stretch>
          </a:blipFill>
          <a:ln cap="sq">
            <a:noFill/>
            <a:prstDash val="solid"/>
            <a:miter/>
          </a:ln>
        </p:spPr>
      </p:sp>
      <p:sp>
        <p:nvSpPr>
          <p:cNvPr id="20" name="TextBox 20"/>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1" name="AutoShape 21"/>
          <p:cNvSpPr/>
          <p:nvPr/>
        </p:nvSpPr>
        <p:spPr>
          <a:xfrm flipV="1">
            <a:off x="2892867" y="9567378"/>
            <a:ext cx="0" cy="242505"/>
          </a:xfrm>
          <a:prstGeom prst="line">
            <a:avLst/>
          </a:prstGeom>
          <a:ln w="28575" cap="flat">
            <a:solidFill>
              <a:srgbClr val="414B3B"/>
            </a:solidFill>
            <a:prstDash val="solid"/>
            <a:headEnd type="none" w="sm" len="sm"/>
            <a:tailEnd type="none" w="sm" len="sm"/>
          </a:ln>
        </p:spPr>
      </p:sp>
      <p:sp>
        <p:nvSpPr>
          <p:cNvPr id="22" name="TextBox 22"/>
          <p:cNvSpPr txBox="1"/>
          <p:nvPr/>
        </p:nvSpPr>
        <p:spPr>
          <a:xfrm>
            <a:off x="3059554" y="9510228"/>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3" name="TextBox 23"/>
          <p:cNvSpPr txBox="1"/>
          <p:nvPr/>
        </p:nvSpPr>
        <p:spPr>
          <a:xfrm>
            <a:off x="592518" y="9567378"/>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grpSp>
        <p:nvGrpSpPr>
          <p:cNvPr id="2" name="Group 2"/>
          <p:cNvGrpSpPr/>
          <p:nvPr/>
        </p:nvGrpSpPr>
        <p:grpSpPr>
          <a:xfrm>
            <a:off x="-249931" y="-238434"/>
            <a:ext cx="2960363" cy="10738859"/>
            <a:chOff x="0" y="0"/>
            <a:chExt cx="779684" cy="2828342"/>
          </a:xfrm>
        </p:grpSpPr>
        <p:sp>
          <p:nvSpPr>
            <p:cNvPr id="3" name="Freeform 3"/>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4" name="TextBox 4"/>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rot="-1194">
            <a:off x="3549856" y="9251156"/>
            <a:ext cx="13709445" cy="0"/>
          </a:xfrm>
          <a:prstGeom prst="line">
            <a:avLst/>
          </a:prstGeom>
          <a:ln w="9525" cap="flat">
            <a:solidFill>
              <a:srgbClr val="414B3B"/>
            </a:solidFill>
            <a:prstDash val="solid"/>
            <a:headEnd type="none" w="sm" len="sm"/>
            <a:tailEnd type="none" w="sm" len="sm"/>
          </a:ln>
        </p:spPr>
      </p:sp>
      <p:sp>
        <p:nvSpPr>
          <p:cNvPr id="6" name="TextBox 6"/>
          <p:cNvSpPr txBox="1"/>
          <p:nvPr/>
        </p:nvSpPr>
        <p:spPr>
          <a:xfrm>
            <a:off x="14978040" y="9537875"/>
            <a:ext cx="2281215" cy="325643"/>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03</a:t>
            </a:r>
          </a:p>
        </p:txBody>
      </p:sp>
      <p:sp>
        <p:nvSpPr>
          <p:cNvPr id="7" name="TextBox 7"/>
          <p:cNvSpPr txBox="1"/>
          <p:nvPr/>
        </p:nvSpPr>
        <p:spPr>
          <a:xfrm>
            <a:off x="145212"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8" name="AutoShape 8"/>
          <p:cNvSpPr/>
          <p:nvPr/>
        </p:nvSpPr>
        <p:spPr>
          <a:xfrm rot="-5400000">
            <a:off x="-1244388" y="5949826"/>
            <a:ext cx="5191263" cy="0"/>
          </a:xfrm>
          <a:prstGeom prst="line">
            <a:avLst/>
          </a:prstGeom>
          <a:ln w="19050" cap="flat">
            <a:solidFill>
              <a:srgbClr val="FFFFFF"/>
            </a:solidFill>
            <a:prstDash val="solid"/>
            <a:headEnd type="none" w="sm" len="sm"/>
            <a:tailEnd type="none" w="sm" len="sm"/>
          </a:ln>
        </p:spPr>
      </p:sp>
      <p:sp>
        <p:nvSpPr>
          <p:cNvPr id="9" name="AutoShape 9"/>
          <p:cNvSpPr/>
          <p:nvPr/>
        </p:nvSpPr>
        <p:spPr>
          <a:xfrm rot="-5379697">
            <a:off x="-329554" y="5949826"/>
            <a:ext cx="4032013" cy="0"/>
          </a:xfrm>
          <a:prstGeom prst="line">
            <a:avLst/>
          </a:prstGeom>
          <a:ln w="19050" cap="flat">
            <a:solidFill>
              <a:srgbClr val="FFFFFF"/>
            </a:solidFill>
            <a:prstDash val="solid"/>
            <a:headEnd type="none" w="sm" len="sm"/>
            <a:tailEnd type="none" w="sm" len="sm"/>
          </a:ln>
        </p:spPr>
      </p:sp>
      <p:sp>
        <p:nvSpPr>
          <p:cNvPr id="10" name="AutoShape 10"/>
          <p:cNvSpPr/>
          <p:nvPr/>
        </p:nvSpPr>
        <p:spPr>
          <a:xfrm rot="-5429783">
            <a:off x="-986513" y="5949826"/>
            <a:ext cx="4032122" cy="0"/>
          </a:xfrm>
          <a:prstGeom prst="line">
            <a:avLst/>
          </a:prstGeom>
          <a:ln w="19050" cap="flat">
            <a:solidFill>
              <a:srgbClr val="FFFFFF"/>
            </a:solidFill>
            <a:prstDash val="solid"/>
            <a:headEnd type="none" w="sm" len="sm"/>
            <a:tailEnd type="none" w="sm" len="sm"/>
          </a:ln>
        </p:spPr>
      </p:sp>
      <p:sp>
        <p:nvSpPr>
          <p:cNvPr id="11" name="Freeform 11"/>
          <p:cNvSpPr/>
          <p:nvPr/>
        </p:nvSpPr>
        <p:spPr>
          <a:xfrm>
            <a:off x="394520" y="334333"/>
            <a:ext cx="1921400" cy="1947248"/>
          </a:xfrm>
          <a:custGeom>
            <a:avLst/>
            <a:gdLst/>
            <a:ahLst/>
            <a:cxnLst/>
            <a:rect l="l" t="t" r="r" b="b"/>
            <a:pathLst>
              <a:path w="1921400" h="1947248">
                <a:moveTo>
                  <a:pt x="0" y="0"/>
                </a:moveTo>
                <a:lnTo>
                  <a:pt x="1921400" y="0"/>
                </a:lnTo>
                <a:lnTo>
                  <a:pt x="1921400" y="1947248"/>
                </a:lnTo>
                <a:lnTo>
                  <a:pt x="0" y="1947248"/>
                </a:lnTo>
                <a:lnTo>
                  <a:pt x="0" y="0"/>
                </a:lnTo>
                <a:close/>
              </a:path>
            </a:pathLst>
          </a:custGeom>
          <a:blipFill>
            <a:blip r:embed="rId2"/>
            <a:stretch>
              <a:fillRect/>
            </a:stretch>
          </a:blipFill>
          <a:ln cap="sq">
            <a:noFill/>
            <a:prstDash val="solid"/>
            <a:miter/>
          </a:ln>
        </p:spPr>
      </p:sp>
      <p:sp>
        <p:nvSpPr>
          <p:cNvPr id="12" name="TextBox 12"/>
          <p:cNvSpPr txBox="1"/>
          <p:nvPr/>
        </p:nvSpPr>
        <p:spPr>
          <a:xfrm>
            <a:off x="3549847" y="718359"/>
            <a:ext cx="13570317" cy="1040132"/>
          </a:xfrm>
          <a:prstGeom prst="rect">
            <a:avLst/>
          </a:prstGeom>
        </p:spPr>
        <p:txBody>
          <a:bodyPr lIns="0" tIns="0" rIns="0" bIns="0" rtlCol="0" anchor="t">
            <a:spAutoFit/>
          </a:bodyPr>
          <a:lstStyle/>
          <a:p>
            <a:pPr algn="l">
              <a:lnSpc>
                <a:spcPts val="7560"/>
              </a:lnSpc>
            </a:pPr>
            <a:r>
              <a:rPr lang="en-US" sz="7000">
                <a:solidFill>
                  <a:srgbClr val="414B3B"/>
                </a:solidFill>
                <a:latin typeface="Poppins Heavy"/>
                <a:ea typeface="Poppins Heavy"/>
                <a:cs typeface="Poppins Heavy"/>
                <a:sym typeface="Poppins Heavy"/>
              </a:rPr>
              <a:t>LATAR BELAKANG MASALAH</a:t>
            </a:r>
          </a:p>
        </p:txBody>
      </p:sp>
      <p:sp>
        <p:nvSpPr>
          <p:cNvPr id="13" name="TextBox 13"/>
          <p:cNvSpPr txBox="1"/>
          <p:nvPr/>
        </p:nvSpPr>
        <p:spPr>
          <a:xfrm>
            <a:off x="3549847" y="2137921"/>
            <a:ext cx="13570317" cy="1583055"/>
          </a:xfrm>
          <a:prstGeom prst="rect">
            <a:avLst/>
          </a:prstGeom>
        </p:spPr>
        <p:txBody>
          <a:bodyPr lIns="0" tIns="0" rIns="0" bIns="0" rtlCol="0" anchor="t">
            <a:spAutoFit/>
          </a:bodyPr>
          <a:lstStyle/>
          <a:p>
            <a:pPr algn="l">
              <a:lnSpc>
                <a:spcPts val="2520"/>
              </a:lnSpc>
            </a:pPr>
            <a:r>
              <a:rPr lang="en-US" sz="1800">
                <a:solidFill>
                  <a:srgbClr val="414B3B"/>
                </a:solidFill>
                <a:latin typeface="Poppins Bold Italics"/>
                <a:ea typeface="Poppins Bold Italics"/>
                <a:cs typeface="Poppins Bold Italics"/>
                <a:sym typeface="Poppins Bold Italics"/>
              </a:rPr>
              <a:t>Multimedia pembelajaran mampu menciptakan proses pembelajaran menjadilebih menarik, menciptakan suasana kelas yang lebih interaktif, mempersingkat waktu proses pembelajaran, meningkatkan kualitas dan kemampuan penalaran siswa, serta multimedia dapat digunakan dalam proses pembelajaran dimana saja dan kapan saja. Pemanfaatan multimedia secara kreatif dapat membantu tercapainya tujuan pembelajaran yangefektif dan efisien (Kurniawati &amp; Nita, 2018). </a:t>
            </a:r>
          </a:p>
        </p:txBody>
      </p:sp>
      <p:sp>
        <p:nvSpPr>
          <p:cNvPr id="14" name="TextBox 14"/>
          <p:cNvSpPr txBox="1"/>
          <p:nvPr/>
        </p:nvSpPr>
        <p:spPr>
          <a:xfrm>
            <a:off x="3549847" y="3981480"/>
            <a:ext cx="13570317" cy="1268730"/>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Salah satu cara menciptakan pembelajaran yang interaktif yaitu dengan menggunakan media dalam pembelajaran. Karena itu, pembelajaran harus diintegrasikan dengan teknologi untuk mengembangkan media pembelajaran yang menggunakan teknologi seperti internet dan pemograman computer, serta penggunaan teknologi komputer, gadget, dan layar proyektor (Satria &amp; Sopandi, 2022).</a:t>
            </a:r>
          </a:p>
        </p:txBody>
      </p:sp>
      <p:sp>
        <p:nvSpPr>
          <p:cNvPr id="15" name="TextBox 15"/>
          <p:cNvSpPr txBox="1"/>
          <p:nvPr/>
        </p:nvSpPr>
        <p:spPr>
          <a:xfrm>
            <a:off x="3549856" y="5555010"/>
            <a:ext cx="13570308" cy="2211705"/>
          </a:xfrm>
          <a:prstGeom prst="rect">
            <a:avLst/>
          </a:prstGeom>
        </p:spPr>
        <p:txBody>
          <a:bodyPr lIns="0" tIns="0" rIns="0" bIns="0" rtlCol="0" anchor="t">
            <a:spAutoFit/>
          </a:bodyPr>
          <a:lstStyle/>
          <a:p>
            <a:pPr algn="l">
              <a:lnSpc>
                <a:spcPts val="2520"/>
              </a:lnSpc>
            </a:pPr>
            <a:r>
              <a:rPr lang="en-US" sz="1800">
                <a:solidFill>
                  <a:srgbClr val="414B3B"/>
                </a:solidFill>
                <a:latin typeface="Poppins Bold Italics"/>
                <a:ea typeface="Poppins Bold Italics"/>
                <a:cs typeface="Poppins Bold Italics"/>
                <a:sym typeface="Poppins Bold Italics"/>
              </a:rPr>
              <a:t>Pembelajaran dengan menggunakan multimedia oleh guru selama ini masih terbatas pada penggunaan powerpoint, video dan foto. Hasil penelitian (Maesaroh, 2016) menunjukkan bahwa sebagian besar guru menyusun Power Point secara standar yang disampaikan menggunakan metode ceramah. Hal tersebut menyebabkan proses pembelajaran terpusat pada guru (Teacher Centered Learning), siswa menjadi kurang tertarik pada materi pembelajaran, sehingga aktivitas belajar dan perkembangan intelektual siswa menjadi kurang maksimal (Kamil, 2018).</a:t>
            </a:r>
          </a:p>
          <a:p>
            <a:pPr algn="l">
              <a:lnSpc>
                <a:spcPts val="2520"/>
              </a:lnSpc>
            </a:pPr>
            <a:endParaRPr lang="en-US" sz="1800">
              <a:solidFill>
                <a:srgbClr val="414B3B"/>
              </a:solidFill>
              <a:latin typeface="Poppins Bold Italics"/>
              <a:ea typeface="Poppins Bold Italics"/>
              <a:cs typeface="Poppins Bold Italics"/>
              <a:sym typeface="Poppins Bold Italics"/>
            </a:endParaRPr>
          </a:p>
        </p:txBody>
      </p:sp>
      <p:sp>
        <p:nvSpPr>
          <p:cNvPr id="16" name="TextBox 16"/>
          <p:cNvSpPr txBox="1"/>
          <p:nvPr/>
        </p:nvSpPr>
        <p:spPr>
          <a:xfrm>
            <a:off x="3549856" y="7709565"/>
            <a:ext cx="13570308" cy="15830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 Scratch merupakan sebuah program aplikasi yang bersifat edukatif yang dapat dijadikan sarana pembelajaran yang dapat digunakan dalam pengembangan aplikasi (Pratama, 2018). Oleh sebab itu scratch ini digunakan sebagai media pembelajaran berbasis interaktif untuk peserta didik dengan harapan memudahkan peserta didik untuk menerima serta memahami materi pelajaran yang diberikan.</a:t>
            </a:r>
          </a:p>
          <a:p>
            <a:pPr algn="l">
              <a:lnSpc>
                <a:spcPts val="2520"/>
              </a:lnSpc>
            </a:pPr>
            <a:endParaRPr lang="en-US" sz="1800">
              <a:solidFill>
                <a:srgbClr val="414B3B"/>
              </a:solidFill>
              <a:latin typeface="Poppins"/>
              <a:ea typeface="Poppins"/>
              <a:cs typeface="Poppins"/>
              <a:sym typeface="Poppins"/>
            </a:endParaRPr>
          </a:p>
        </p:txBody>
      </p:sp>
      <p:sp>
        <p:nvSpPr>
          <p:cNvPr id="17" name="AutoShape 17"/>
          <p:cNvSpPr/>
          <p:nvPr/>
        </p:nvSpPr>
        <p:spPr>
          <a:xfrm flipV="1">
            <a:off x="5345313" y="9596437"/>
            <a:ext cx="0" cy="242505"/>
          </a:xfrm>
          <a:prstGeom prst="line">
            <a:avLst/>
          </a:prstGeom>
          <a:ln w="28575" cap="flat">
            <a:solidFill>
              <a:srgbClr val="414B3B"/>
            </a:solidFill>
            <a:prstDash val="solid"/>
            <a:headEnd type="none" w="sm" len="sm"/>
            <a:tailEnd type="none" w="sm" len="sm"/>
          </a:ln>
        </p:spPr>
      </p:sp>
      <p:sp>
        <p:nvSpPr>
          <p:cNvPr id="18" name="TextBox 18"/>
          <p:cNvSpPr txBox="1"/>
          <p:nvPr/>
        </p:nvSpPr>
        <p:spPr>
          <a:xfrm>
            <a:off x="5512001" y="9539287"/>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19" name="TextBox 19"/>
          <p:cNvSpPr txBox="1"/>
          <p:nvPr/>
        </p:nvSpPr>
        <p:spPr>
          <a:xfrm>
            <a:off x="3044964" y="9596437"/>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
        <p:nvSpPr>
          <p:cNvPr id="20" name="TextBox 20"/>
          <p:cNvSpPr txBox="1"/>
          <p:nvPr/>
        </p:nvSpPr>
        <p:spPr>
          <a:xfrm>
            <a:off x="-184423" y="2408948"/>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AutoShape 2"/>
          <p:cNvSpPr/>
          <p:nvPr/>
        </p:nvSpPr>
        <p:spPr>
          <a:xfrm rot="-1194">
            <a:off x="1074468" y="9251156"/>
            <a:ext cx="13709445" cy="0"/>
          </a:xfrm>
          <a:prstGeom prst="line">
            <a:avLst/>
          </a:prstGeom>
          <a:ln w="9525" cap="flat">
            <a:solidFill>
              <a:srgbClr val="414B3B"/>
            </a:solidFill>
            <a:prstDash val="solid"/>
            <a:headEnd type="none" w="sm" len="sm"/>
            <a:tailEnd type="none" w="sm" len="sm"/>
          </a:ln>
        </p:spPr>
      </p:sp>
      <p:sp>
        <p:nvSpPr>
          <p:cNvPr id="3" name="TextBox 3"/>
          <p:cNvSpPr txBox="1"/>
          <p:nvPr/>
        </p:nvSpPr>
        <p:spPr>
          <a:xfrm>
            <a:off x="12502653" y="9537875"/>
            <a:ext cx="2281215" cy="325643"/>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04</a:t>
            </a:r>
          </a:p>
        </p:txBody>
      </p:sp>
      <p:grpSp>
        <p:nvGrpSpPr>
          <p:cNvPr id="4" name="Group 4"/>
          <p:cNvGrpSpPr/>
          <p:nvPr/>
        </p:nvGrpSpPr>
        <p:grpSpPr>
          <a:xfrm>
            <a:off x="15570116" y="-238434"/>
            <a:ext cx="2960363" cy="10738859"/>
            <a:chOff x="0" y="0"/>
            <a:chExt cx="779684" cy="2828342"/>
          </a:xfrm>
        </p:grpSpPr>
        <p:sp>
          <p:nvSpPr>
            <p:cNvPr id="5" name="Freeform 5"/>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6" name="TextBox 6"/>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7" name="AutoShape 7"/>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8" name="TextBox 8"/>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9" name="AutoShape 9"/>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10" name="AutoShape 10"/>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11" name="Freeform 11"/>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2"/>
            <a:stretch>
              <a:fillRect/>
            </a:stretch>
          </a:blipFill>
          <a:ln cap="sq">
            <a:noFill/>
            <a:prstDash val="solid"/>
            <a:miter/>
          </a:ln>
        </p:spPr>
      </p:sp>
      <p:sp>
        <p:nvSpPr>
          <p:cNvPr id="12" name="TextBox 12"/>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13" name="TextBox 13"/>
          <p:cNvSpPr txBox="1"/>
          <p:nvPr/>
        </p:nvSpPr>
        <p:spPr>
          <a:xfrm>
            <a:off x="914258" y="1257570"/>
            <a:ext cx="12871877"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IDENTIFIKASI MASALAH</a:t>
            </a:r>
          </a:p>
        </p:txBody>
      </p:sp>
      <p:sp>
        <p:nvSpPr>
          <p:cNvPr id="14" name="TextBox 14"/>
          <p:cNvSpPr txBox="1"/>
          <p:nvPr/>
        </p:nvSpPr>
        <p:spPr>
          <a:xfrm>
            <a:off x="914258" y="3235595"/>
            <a:ext cx="5870158" cy="358701"/>
          </a:xfrm>
          <a:prstGeom prst="rect">
            <a:avLst/>
          </a:prstGeom>
        </p:spPr>
        <p:txBody>
          <a:bodyPr lIns="0" tIns="0" rIns="0" bIns="0" rtlCol="0" anchor="t">
            <a:spAutoFit/>
          </a:bodyPr>
          <a:lstStyle/>
          <a:p>
            <a:pPr algn="l">
              <a:lnSpc>
                <a:spcPts val="2799"/>
              </a:lnSpc>
            </a:pPr>
            <a:r>
              <a:rPr lang="en-US" sz="1999">
                <a:solidFill>
                  <a:srgbClr val="414B3B"/>
                </a:solidFill>
                <a:latin typeface="Poppins Bold"/>
                <a:ea typeface="Poppins Bold"/>
                <a:cs typeface="Poppins Bold"/>
                <a:sym typeface="Poppins Bold"/>
              </a:rPr>
              <a:t>MASALAH PERTAMA</a:t>
            </a:r>
          </a:p>
        </p:txBody>
      </p:sp>
      <p:sp>
        <p:nvSpPr>
          <p:cNvPr id="15" name="TextBox 15"/>
          <p:cNvSpPr txBox="1"/>
          <p:nvPr/>
        </p:nvSpPr>
        <p:spPr>
          <a:xfrm>
            <a:off x="914258" y="3775271"/>
            <a:ext cx="11167476" cy="954405"/>
          </a:xfrm>
          <a:prstGeom prst="rect">
            <a:avLst/>
          </a:prstGeom>
        </p:spPr>
        <p:txBody>
          <a:bodyPr lIns="0" tIns="0" rIns="0" bIns="0" rtlCol="0" anchor="t">
            <a:spAutoFit/>
          </a:bodyPr>
          <a:lstStyle/>
          <a:p>
            <a:pPr algn="l">
              <a:lnSpc>
                <a:spcPts val="2520"/>
              </a:lnSpc>
            </a:pPr>
            <a:r>
              <a:rPr lang="en-US" sz="1800">
                <a:solidFill>
                  <a:srgbClr val="414B3B"/>
                </a:solidFill>
                <a:latin typeface="Poppins Italics"/>
                <a:ea typeface="Poppins Italics"/>
                <a:cs typeface="Poppins Italics"/>
                <a:sym typeface="Poppins Italics"/>
              </a:rPr>
              <a:t>Kurangnya sumber belajar yang menarik, beberapa siswa mungkin merasa kurang terstimulasi dengan sumber belajar yang ada saat ini seperti buku teks atau pembelajaran daring.</a:t>
            </a:r>
          </a:p>
          <a:p>
            <a:pPr algn="l">
              <a:lnSpc>
                <a:spcPts val="2520"/>
              </a:lnSpc>
            </a:pPr>
            <a:endParaRPr lang="en-US" sz="1800">
              <a:solidFill>
                <a:srgbClr val="414B3B"/>
              </a:solidFill>
              <a:latin typeface="Poppins Italics"/>
              <a:ea typeface="Poppins Italics"/>
              <a:cs typeface="Poppins Italics"/>
              <a:sym typeface="Poppins Italics"/>
            </a:endParaRPr>
          </a:p>
        </p:txBody>
      </p:sp>
      <p:sp>
        <p:nvSpPr>
          <p:cNvPr id="16" name="TextBox 16"/>
          <p:cNvSpPr txBox="1"/>
          <p:nvPr/>
        </p:nvSpPr>
        <p:spPr>
          <a:xfrm>
            <a:off x="924664" y="5205926"/>
            <a:ext cx="5870158" cy="358701"/>
          </a:xfrm>
          <a:prstGeom prst="rect">
            <a:avLst/>
          </a:prstGeom>
        </p:spPr>
        <p:txBody>
          <a:bodyPr lIns="0" tIns="0" rIns="0" bIns="0" rtlCol="0" anchor="t">
            <a:spAutoFit/>
          </a:bodyPr>
          <a:lstStyle/>
          <a:p>
            <a:pPr algn="l">
              <a:lnSpc>
                <a:spcPts val="2799"/>
              </a:lnSpc>
            </a:pPr>
            <a:r>
              <a:rPr lang="en-US" sz="1999">
                <a:solidFill>
                  <a:srgbClr val="414B3B"/>
                </a:solidFill>
                <a:latin typeface="Poppins Bold"/>
                <a:ea typeface="Poppins Bold"/>
                <a:cs typeface="Poppins Bold"/>
                <a:sym typeface="Poppins Bold"/>
              </a:rPr>
              <a:t>MASALAH KEDUA</a:t>
            </a:r>
          </a:p>
        </p:txBody>
      </p:sp>
      <p:sp>
        <p:nvSpPr>
          <p:cNvPr id="17" name="TextBox 17"/>
          <p:cNvSpPr txBox="1"/>
          <p:nvPr/>
        </p:nvSpPr>
        <p:spPr>
          <a:xfrm>
            <a:off x="924664" y="5745602"/>
            <a:ext cx="13049016" cy="954405"/>
          </a:xfrm>
          <a:prstGeom prst="rect">
            <a:avLst/>
          </a:prstGeom>
        </p:spPr>
        <p:txBody>
          <a:bodyPr lIns="0" tIns="0" rIns="0" bIns="0" rtlCol="0" anchor="t">
            <a:spAutoFit/>
          </a:bodyPr>
          <a:lstStyle/>
          <a:p>
            <a:pPr algn="l">
              <a:lnSpc>
                <a:spcPts val="2520"/>
              </a:lnSpc>
            </a:pPr>
            <a:r>
              <a:rPr lang="en-US" sz="1800">
                <a:solidFill>
                  <a:srgbClr val="414B3B"/>
                </a:solidFill>
                <a:latin typeface="Poppins Italics"/>
                <a:ea typeface="Poppins Italics"/>
                <a:cs typeface="Poppins Italics"/>
                <a:sym typeface="Poppins Italics"/>
              </a:rPr>
              <a:t>Belum dikembangkannya media pembelajaran interaktif berbasis Scratch untuk pokok bahasan Jaringan Fiber optic dalam Dasar – Dasar Teknik Jaringan Komputer dan Telekomunikasi</a:t>
            </a:r>
          </a:p>
          <a:p>
            <a:pPr algn="l">
              <a:lnSpc>
                <a:spcPts val="2520"/>
              </a:lnSpc>
            </a:pPr>
            <a:endParaRPr lang="en-US" sz="1800">
              <a:solidFill>
                <a:srgbClr val="414B3B"/>
              </a:solidFill>
              <a:latin typeface="Poppins Italics"/>
              <a:ea typeface="Poppins Italics"/>
              <a:cs typeface="Poppins Italics"/>
              <a:sym typeface="Poppins Italics"/>
            </a:endParaRPr>
          </a:p>
        </p:txBody>
      </p:sp>
      <p:sp>
        <p:nvSpPr>
          <p:cNvPr id="18" name="TextBox 18"/>
          <p:cNvSpPr txBox="1"/>
          <p:nvPr/>
        </p:nvSpPr>
        <p:spPr>
          <a:xfrm>
            <a:off x="924664" y="6861932"/>
            <a:ext cx="5870158" cy="358775"/>
          </a:xfrm>
          <a:prstGeom prst="rect">
            <a:avLst/>
          </a:prstGeom>
        </p:spPr>
        <p:txBody>
          <a:bodyPr lIns="0" tIns="0" rIns="0" bIns="0" rtlCol="0" anchor="t">
            <a:spAutoFit/>
          </a:bodyPr>
          <a:lstStyle/>
          <a:p>
            <a:pPr algn="l">
              <a:lnSpc>
                <a:spcPts val="2799"/>
              </a:lnSpc>
            </a:pPr>
            <a:r>
              <a:rPr lang="en-US" sz="1999">
                <a:solidFill>
                  <a:srgbClr val="414B3B"/>
                </a:solidFill>
                <a:latin typeface="Poppins Bold"/>
                <a:ea typeface="Poppins Bold"/>
                <a:cs typeface="Poppins Bold"/>
                <a:sym typeface="Poppins Bold"/>
              </a:rPr>
              <a:t>MASALAH KETIGA</a:t>
            </a:r>
          </a:p>
        </p:txBody>
      </p:sp>
      <p:sp>
        <p:nvSpPr>
          <p:cNvPr id="19" name="TextBox 19"/>
          <p:cNvSpPr txBox="1"/>
          <p:nvPr/>
        </p:nvSpPr>
        <p:spPr>
          <a:xfrm>
            <a:off x="924664" y="7401607"/>
            <a:ext cx="13049016"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Italics"/>
                <a:ea typeface="Poppins Italics"/>
                <a:cs typeface="Poppins Italics"/>
                <a:sym typeface="Poppins Italics"/>
              </a:rPr>
              <a:t>Metode pembelajaran yang berifat monoton dan kurang bervariasi.</a:t>
            </a:r>
          </a:p>
        </p:txBody>
      </p:sp>
      <p:sp>
        <p:nvSpPr>
          <p:cNvPr id="20" name="AutoShape 20"/>
          <p:cNvSpPr/>
          <p:nvPr/>
        </p:nvSpPr>
        <p:spPr>
          <a:xfrm flipV="1">
            <a:off x="2646252" y="9567378"/>
            <a:ext cx="0" cy="242505"/>
          </a:xfrm>
          <a:prstGeom prst="line">
            <a:avLst/>
          </a:prstGeom>
          <a:ln w="28575" cap="flat">
            <a:solidFill>
              <a:srgbClr val="414B3B"/>
            </a:solidFill>
            <a:prstDash val="solid"/>
            <a:headEnd type="none" w="sm" len="sm"/>
            <a:tailEnd type="none" w="sm" len="sm"/>
          </a:ln>
        </p:spPr>
      </p:sp>
      <p:sp>
        <p:nvSpPr>
          <p:cNvPr id="21" name="TextBox 21"/>
          <p:cNvSpPr txBox="1"/>
          <p:nvPr/>
        </p:nvSpPr>
        <p:spPr>
          <a:xfrm>
            <a:off x="2812939" y="9510228"/>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2" name="TextBox 22"/>
          <p:cNvSpPr txBox="1"/>
          <p:nvPr/>
        </p:nvSpPr>
        <p:spPr>
          <a:xfrm>
            <a:off x="345903" y="9567378"/>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AutoShape 2"/>
          <p:cNvSpPr/>
          <p:nvPr/>
        </p:nvSpPr>
        <p:spPr>
          <a:xfrm rot="1194">
            <a:off x="3549854" y="1504953"/>
            <a:ext cx="13709402" cy="0"/>
          </a:xfrm>
          <a:prstGeom prst="line">
            <a:avLst/>
          </a:prstGeom>
          <a:ln w="9525" cap="flat">
            <a:solidFill>
              <a:srgbClr val="414B3B"/>
            </a:solidFill>
            <a:prstDash val="solid"/>
            <a:headEnd type="none" w="sm" len="sm"/>
            <a:tailEnd type="none" w="sm" len="sm"/>
          </a:ln>
        </p:spPr>
      </p:sp>
      <p:sp>
        <p:nvSpPr>
          <p:cNvPr id="3" name="TextBox 3"/>
          <p:cNvSpPr txBox="1"/>
          <p:nvPr/>
        </p:nvSpPr>
        <p:spPr>
          <a:xfrm>
            <a:off x="11745215" y="1038225"/>
            <a:ext cx="2910798"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II</a:t>
            </a:r>
          </a:p>
        </p:txBody>
      </p:sp>
      <p:sp>
        <p:nvSpPr>
          <p:cNvPr id="4" name="TextBox 4"/>
          <p:cNvSpPr txBox="1"/>
          <p:nvPr/>
        </p:nvSpPr>
        <p:spPr>
          <a:xfrm>
            <a:off x="14512130" y="1038225"/>
            <a:ext cx="2944493"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III</a:t>
            </a:r>
          </a:p>
        </p:txBody>
      </p:sp>
      <p:sp>
        <p:nvSpPr>
          <p:cNvPr id="5" name="TextBox 5"/>
          <p:cNvSpPr txBox="1"/>
          <p:nvPr/>
        </p:nvSpPr>
        <p:spPr>
          <a:xfrm>
            <a:off x="9004277" y="1038225"/>
            <a:ext cx="2749760"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a:ea typeface="Poppins Bold"/>
                <a:cs typeface="Poppins Bold"/>
                <a:sym typeface="Poppins Bold"/>
              </a:rPr>
              <a:t>Tentang Bagian I</a:t>
            </a:r>
          </a:p>
        </p:txBody>
      </p:sp>
      <p:sp>
        <p:nvSpPr>
          <p:cNvPr id="6" name="AutoShape 6"/>
          <p:cNvSpPr/>
          <p:nvPr/>
        </p:nvSpPr>
        <p:spPr>
          <a:xfrm rot="-1194">
            <a:off x="3549856" y="9251156"/>
            <a:ext cx="13709445" cy="0"/>
          </a:xfrm>
          <a:prstGeom prst="line">
            <a:avLst/>
          </a:prstGeom>
          <a:ln w="9525" cap="flat">
            <a:solidFill>
              <a:srgbClr val="414B3B"/>
            </a:solidFill>
            <a:prstDash val="solid"/>
            <a:headEnd type="none" w="sm" len="sm"/>
            <a:tailEnd type="none" w="sm" len="sm"/>
          </a:ln>
        </p:spPr>
      </p:sp>
      <p:sp>
        <p:nvSpPr>
          <p:cNvPr id="7" name="AutoShape 7"/>
          <p:cNvSpPr/>
          <p:nvPr/>
        </p:nvSpPr>
        <p:spPr>
          <a:xfrm flipV="1">
            <a:off x="5345313" y="9596437"/>
            <a:ext cx="0" cy="242505"/>
          </a:xfrm>
          <a:prstGeom prst="line">
            <a:avLst/>
          </a:prstGeom>
          <a:ln w="28575" cap="flat">
            <a:solidFill>
              <a:srgbClr val="414B3B"/>
            </a:solidFill>
            <a:prstDash val="solid"/>
            <a:headEnd type="none" w="sm" len="sm"/>
            <a:tailEnd type="none" w="sm" len="sm"/>
          </a:ln>
        </p:spPr>
      </p:sp>
      <p:sp>
        <p:nvSpPr>
          <p:cNvPr id="8" name="TextBox 8"/>
          <p:cNvSpPr txBox="1"/>
          <p:nvPr/>
        </p:nvSpPr>
        <p:spPr>
          <a:xfrm>
            <a:off x="5512001" y="9539287"/>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9" name="TextBox 9"/>
          <p:cNvSpPr txBox="1"/>
          <p:nvPr/>
        </p:nvSpPr>
        <p:spPr>
          <a:xfrm>
            <a:off x="3044964" y="9596437"/>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
        <p:nvSpPr>
          <p:cNvPr id="10" name="TextBox 10"/>
          <p:cNvSpPr txBox="1"/>
          <p:nvPr/>
        </p:nvSpPr>
        <p:spPr>
          <a:xfrm>
            <a:off x="14978040" y="9537875"/>
            <a:ext cx="2281215" cy="325643"/>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05</a:t>
            </a:r>
          </a:p>
        </p:txBody>
      </p:sp>
      <p:sp>
        <p:nvSpPr>
          <p:cNvPr id="11" name="TextBox 11"/>
          <p:cNvSpPr txBox="1"/>
          <p:nvPr/>
        </p:nvSpPr>
        <p:spPr>
          <a:xfrm>
            <a:off x="3549856" y="2044408"/>
            <a:ext cx="10373427" cy="2303145"/>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TUJUAN PENELITIAN</a:t>
            </a:r>
          </a:p>
        </p:txBody>
      </p:sp>
      <p:sp>
        <p:nvSpPr>
          <p:cNvPr id="12" name="TextBox 12"/>
          <p:cNvSpPr txBox="1"/>
          <p:nvPr/>
        </p:nvSpPr>
        <p:spPr>
          <a:xfrm>
            <a:off x="3569787" y="4966679"/>
            <a:ext cx="5870158" cy="358775"/>
          </a:xfrm>
          <a:prstGeom prst="rect">
            <a:avLst/>
          </a:prstGeom>
        </p:spPr>
        <p:txBody>
          <a:bodyPr lIns="0" tIns="0" rIns="0" bIns="0" rtlCol="0" anchor="t">
            <a:spAutoFit/>
          </a:bodyPr>
          <a:lstStyle/>
          <a:p>
            <a:pPr algn="l">
              <a:lnSpc>
                <a:spcPts val="2799"/>
              </a:lnSpc>
            </a:pPr>
            <a:r>
              <a:rPr lang="en-US" sz="1999">
                <a:solidFill>
                  <a:srgbClr val="414B3B"/>
                </a:solidFill>
                <a:latin typeface="Poppins Bold"/>
                <a:ea typeface="Poppins Bold"/>
                <a:cs typeface="Poppins Bold"/>
                <a:sym typeface="Poppins Bold"/>
              </a:rPr>
              <a:t>TUJUAN PERTAMA</a:t>
            </a:r>
          </a:p>
        </p:txBody>
      </p:sp>
      <p:sp>
        <p:nvSpPr>
          <p:cNvPr id="13" name="TextBox 13"/>
          <p:cNvSpPr txBox="1"/>
          <p:nvPr/>
        </p:nvSpPr>
        <p:spPr>
          <a:xfrm>
            <a:off x="3560262" y="5489779"/>
            <a:ext cx="13570317" cy="640080"/>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Menghasilkan media pembelajaran pada pokok bahasan Jaringan Fiber optic dalam mata pelajaran Dasar – Dasar Teknik Jaringan Komputer dan Telekomunikasi</a:t>
            </a:r>
          </a:p>
        </p:txBody>
      </p:sp>
      <p:sp>
        <p:nvSpPr>
          <p:cNvPr id="14" name="TextBox 14"/>
          <p:cNvSpPr txBox="1"/>
          <p:nvPr/>
        </p:nvSpPr>
        <p:spPr>
          <a:xfrm>
            <a:off x="3560262" y="6437175"/>
            <a:ext cx="5870158" cy="358775"/>
          </a:xfrm>
          <a:prstGeom prst="rect">
            <a:avLst/>
          </a:prstGeom>
        </p:spPr>
        <p:txBody>
          <a:bodyPr lIns="0" tIns="0" rIns="0" bIns="0" rtlCol="0" anchor="t">
            <a:spAutoFit/>
          </a:bodyPr>
          <a:lstStyle/>
          <a:p>
            <a:pPr algn="l">
              <a:lnSpc>
                <a:spcPts val="2799"/>
              </a:lnSpc>
            </a:pPr>
            <a:r>
              <a:rPr lang="en-US" sz="1999">
                <a:solidFill>
                  <a:srgbClr val="414B3B"/>
                </a:solidFill>
                <a:latin typeface="Poppins Bold"/>
                <a:ea typeface="Poppins Bold"/>
                <a:cs typeface="Poppins Bold"/>
                <a:sym typeface="Poppins Bold"/>
              </a:rPr>
              <a:t>TUJUAN KEDUA</a:t>
            </a:r>
          </a:p>
        </p:txBody>
      </p:sp>
      <p:sp>
        <p:nvSpPr>
          <p:cNvPr id="15" name="TextBox 15"/>
          <p:cNvSpPr txBox="1"/>
          <p:nvPr/>
        </p:nvSpPr>
        <p:spPr>
          <a:xfrm>
            <a:off x="3560262" y="6976850"/>
            <a:ext cx="13049016" cy="1268730"/>
          </a:xfrm>
          <a:prstGeom prst="rect">
            <a:avLst/>
          </a:prstGeom>
        </p:spPr>
        <p:txBody>
          <a:bodyPr lIns="0" tIns="0" rIns="0" bIns="0" rtlCol="0" anchor="t">
            <a:spAutoFit/>
          </a:bodyPr>
          <a:lstStyle/>
          <a:p>
            <a:pPr algn="l">
              <a:lnSpc>
                <a:spcPts val="2520"/>
              </a:lnSpc>
            </a:pPr>
            <a:r>
              <a:rPr lang="en-US" sz="1800">
                <a:solidFill>
                  <a:srgbClr val="414B3B"/>
                </a:solidFill>
                <a:latin typeface="Poppins Italics"/>
                <a:ea typeface="Poppins Italics"/>
                <a:cs typeface="Poppins Italics"/>
                <a:sym typeface="Poppins Italics"/>
              </a:rPr>
              <a:t>Untuk mengetahui kelayakan dan praktikalitas media pembelajaran menggunakan Scratch pada pokok bahasan jaringan Fiber optic dalam  mata pelajaran Dasar – Dasar Teknik Jaringan Komputer dan Telekomunikasi</a:t>
            </a:r>
          </a:p>
          <a:p>
            <a:pPr algn="l">
              <a:lnSpc>
                <a:spcPts val="2520"/>
              </a:lnSpc>
            </a:pPr>
            <a:endParaRPr lang="en-US" sz="1800">
              <a:solidFill>
                <a:srgbClr val="414B3B"/>
              </a:solidFill>
              <a:latin typeface="Poppins Italics"/>
              <a:ea typeface="Poppins Italics"/>
              <a:cs typeface="Poppins Italics"/>
              <a:sym typeface="Poppins Italics"/>
            </a:endParaRPr>
          </a:p>
        </p:txBody>
      </p:sp>
      <p:grpSp>
        <p:nvGrpSpPr>
          <p:cNvPr id="16" name="Group 16"/>
          <p:cNvGrpSpPr/>
          <p:nvPr/>
        </p:nvGrpSpPr>
        <p:grpSpPr>
          <a:xfrm>
            <a:off x="-249931" y="-238434"/>
            <a:ext cx="2960363" cy="10738859"/>
            <a:chOff x="0" y="0"/>
            <a:chExt cx="779684" cy="2828342"/>
          </a:xfrm>
        </p:grpSpPr>
        <p:sp>
          <p:nvSpPr>
            <p:cNvPr id="17" name="Freeform 17"/>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18" name="TextBox 18"/>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19" name="TextBox 19"/>
          <p:cNvSpPr txBox="1"/>
          <p:nvPr/>
        </p:nvSpPr>
        <p:spPr>
          <a:xfrm>
            <a:off x="145212"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20" name="AutoShape 20"/>
          <p:cNvSpPr/>
          <p:nvPr/>
        </p:nvSpPr>
        <p:spPr>
          <a:xfrm rot="-5400000">
            <a:off x="-1244388" y="5949826"/>
            <a:ext cx="5191263" cy="0"/>
          </a:xfrm>
          <a:prstGeom prst="line">
            <a:avLst/>
          </a:prstGeom>
          <a:ln w="19050" cap="flat">
            <a:solidFill>
              <a:srgbClr val="FFFFFF"/>
            </a:solidFill>
            <a:prstDash val="solid"/>
            <a:headEnd type="none" w="sm" len="sm"/>
            <a:tailEnd type="none" w="sm" len="sm"/>
          </a:ln>
        </p:spPr>
      </p:sp>
      <p:sp>
        <p:nvSpPr>
          <p:cNvPr id="21" name="AutoShape 21"/>
          <p:cNvSpPr/>
          <p:nvPr/>
        </p:nvSpPr>
        <p:spPr>
          <a:xfrm rot="-5379697">
            <a:off x="-329554" y="5949826"/>
            <a:ext cx="4032013" cy="0"/>
          </a:xfrm>
          <a:prstGeom prst="line">
            <a:avLst/>
          </a:prstGeom>
          <a:ln w="19050" cap="flat">
            <a:solidFill>
              <a:srgbClr val="FFFFFF"/>
            </a:solidFill>
            <a:prstDash val="solid"/>
            <a:headEnd type="none" w="sm" len="sm"/>
            <a:tailEnd type="none" w="sm" len="sm"/>
          </a:ln>
        </p:spPr>
      </p:sp>
      <p:sp>
        <p:nvSpPr>
          <p:cNvPr id="22" name="AutoShape 22"/>
          <p:cNvSpPr/>
          <p:nvPr/>
        </p:nvSpPr>
        <p:spPr>
          <a:xfrm rot="-5429783">
            <a:off x="-986513" y="5949826"/>
            <a:ext cx="4032122" cy="0"/>
          </a:xfrm>
          <a:prstGeom prst="line">
            <a:avLst/>
          </a:prstGeom>
          <a:ln w="19050" cap="flat">
            <a:solidFill>
              <a:srgbClr val="FFFFFF"/>
            </a:solidFill>
            <a:prstDash val="solid"/>
            <a:headEnd type="none" w="sm" len="sm"/>
            <a:tailEnd type="none" w="sm" len="sm"/>
          </a:ln>
        </p:spPr>
      </p:sp>
      <p:sp>
        <p:nvSpPr>
          <p:cNvPr id="23" name="Freeform 23"/>
          <p:cNvSpPr/>
          <p:nvPr/>
        </p:nvSpPr>
        <p:spPr>
          <a:xfrm>
            <a:off x="394520" y="334333"/>
            <a:ext cx="1921400" cy="1947248"/>
          </a:xfrm>
          <a:custGeom>
            <a:avLst/>
            <a:gdLst/>
            <a:ahLst/>
            <a:cxnLst/>
            <a:rect l="l" t="t" r="r" b="b"/>
            <a:pathLst>
              <a:path w="1921400" h="1947248">
                <a:moveTo>
                  <a:pt x="0" y="0"/>
                </a:moveTo>
                <a:lnTo>
                  <a:pt x="1921400" y="0"/>
                </a:lnTo>
                <a:lnTo>
                  <a:pt x="1921400" y="1947248"/>
                </a:lnTo>
                <a:lnTo>
                  <a:pt x="0" y="1947248"/>
                </a:lnTo>
                <a:lnTo>
                  <a:pt x="0" y="0"/>
                </a:lnTo>
                <a:close/>
              </a:path>
            </a:pathLst>
          </a:custGeom>
          <a:blipFill>
            <a:blip r:embed="rId2"/>
            <a:stretch>
              <a:fillRect/>
            </a:stretch>
          </a:blipFill>
          <a:ln cap="sq">
            <a:noFill/>
            <a:prstDash val="solid"/>
            <a:miter/>
          </a:ln>
        </p:spPr>
      </p:sp>
      <p:sp>
        <p:nvSpPr>
          <p:cNvPr id="24" name="TextBox 24"/>
          <p:cNvSpPr txBox="1"/>
          <p:nvPr/>
        </p:nvSpPr>
        <p:spPr>
          <a:xfrm>
            <a:off x="-184423" y="2408948"/>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AutoShape 2"/>
          <p:cNvSpPr/>
          <p:nvPr/>
        </p:nvSpPr>
        <p:spPr>
          <a:xfrm rot="1194">
            <a:off x="3549854" y="1504953"/>
            <a:ext cx="13709402" cy="0"/>
          </a:xfrm>
          <a:prstGeom prst="line">
            <a:avLst/>
          </a:prstGeom>
          <a:ln w="9525" cap="flat">
            <a:solidFill>
              <a:srgbClr val="414B3B"/>
            </a:solidFill>
            <a:prstDash val="solid"/>
            <a:headEnd type="none" w="sm" len="sm"/>
            <a:tailEnd type="none" w="sm" len="sm"/>
          </a:ln>
        </p:spPr>
      </p:sp>
      <p:sp>
        <p:nvSpPr>
          <p:cNvPr id="3" name="TextBox 3"/>
          <p:cNvSpPr txBox="1"/>
          <p:nvPr/>
        </p:nvSpPr>
        <p:spPr>
          <a:xfrm>
            <a:off x="11745215" y="1038225"/>
            <a:ext cx="2910798"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II</a:t>
            </a:r>
          </a:p>
        </p:txBody>
      </p:sp>
      <p:sp>
        <p:nvSpPr>
          <p:cNvPr id="4" name="TextBox 4"/>
          <p:cNvSpPr txBox="1"/>
          <p:nvPr/>
        </p:nvSpPr>
        <p:spPr>
          <a:xfrm>
            <a:off x="14512130" y="1038225"/>
            <a:ext cx="2944493"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a:ea typeface="Poppins Bold"/>
                <a:cs typeface="Poppins Bold"/>
                <a:sym typeface="Poppins Bold"/>
              </a:rPr>
              <a:t>Tentang Bagian III</a:t>
            </a:r>
          </a:p>
        </p:txBody>
      </p:sp>
      <p:sp>
        <p:nvSpPr>
          <p:cNvPr id="5" name="TextBox 5"/>
          <p:cNvSpPr txBox="1"/>
          <p:nvPr/>
        </p:nvSpPr>
        <p:spPr>
          <a:xfrm>
            <a:off x="9004277" y="1038225"/>
            <a:ext cx="2749760"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a:t>
            </a:r>
          </a:p>
        </p:txBody>
      </p:sp>
      <p:sp>
        <p:nvSpPr>
          <p:cNvPr id="6" name="AutoShape 6"/>
          <p:cNvSpPr/>
          <p:nvPr/>
        </p:nvSpPr>
        <p:spPr>
          <a:xfrm rot="-1194">
            <a:off x="3549856" y="9251156"/>
            <a:ext cx="13709445" cy="0"/>
          </a:xfrm>
          <a:prstGeom prst="line">
            <a:avLst/>
          </a:prstGeom>
          <a:ln w="9525" cap="flat">
            <a:solidFill>
              <a:srgbClr val="414B3B"/>
            </a:solidFill>
            <a:prstDash val="solid"/>
            <a:headEnd type="none" w="sm" len="sm"/>
            <a:tailEnd type="none" w="sm" len="sm"/>
          </a:ln>
        </p:spPr>
      </p:sp>
      <p:sp>
        <p:nvSpPr>
          <p:cNvPr id="7" name="TextBox 7"/>
          <p:cNvSpPr txBox="1"/>
          <p:nvPr/>
        </p:nvSpPr>
        <p:spPr>
          <a:xfrm>
            <a:off x="14978040"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06</a:t>
            </a:r>
          </a:p>
        </p:txBody>
      </p:sp>
      <p:sp>
        <p:nvSpPr>
          <p:cNvPr id="8" name="TextBox 8"/>
          <p:cNvSpPr txBox="1"/>
          <p:nvPr/>
        </p:nvSpPr>
        <p:spPr>
          <a:xfrm>
            <a:off x="3549856" y="2044408"/>
            <a:ext cx="10373427"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KAJIAN TEORI</a:t>
            </a:r>
          </a:p>
        </p:txBody>
      </p:sp>
      <p:sp>
        <p:nvSpPr>
          <p:cNvPr id="9" name="TextBox 9"/>
          <p:cNvSpPr txBox="1"/>
          <p:nvPr/>
        </p:nvSpPr>
        <p:spPr>
          <a:xfrm>
            <a:off x="3549856" y="3566504"/>
            <a:ext cx="3522859" cy="36512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414B3B"/>
                </a:solidFill>
                <a:latin typeface="Poppins Bold"/>
                <a:ea typeface="Poppins Bold"/>
                <a:cs typeface="Poppins Bold"/>
                <a:sym typeface="Poppins Bold"/>
              </a:rPr>
              <a:t> Media Pembelajaran </a:t>
            </a:r>
          </a:p>
        </p:txBody>
      </p:sp>
      <p:sp>
        <p:nvSpPr>
          <p:cNvPr id="10" name="TextBox 10"/>
          <p:cNvSpPr txBox="1"/>
          <p:nvPr/>
        </p:nvSpPr>
        <p:spPr>
          <a:xfrm>
            <a:off x="3549856" y="4086564"/>
            <a:ext cx="11106157" cy="95440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Media pembelajaran adalah alat yang digunakan untuk menyampaikan materi pembelajaran (Kamil, 2018). Dapat disimpulkan sebagai suatu alat bantu komunikasi antara guru dan siswa dalam menyampaikan ilmu pengetahuan pada proses pembelajaran.</a:t>
            </a:r>
          </a:p>
        </p:txBody>
      </p:sp>
      <p:sp>
        <p:nvSpPr>
          <p:cNvPr id="11" name="TextBox 11"/>
          <p:cNvSpPr txBox="1"/>
          <p:nvPr/>
        </p:nvSpPr>
        <p:spPr>
          <a:xfrm>
            <a:off x="3549856" y="5202559"/>
            <a:ext cx="3648563" cy="36512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414B3B"/>
                </a:solidFill>
                <a:latin typeface="Poppins Bold"/>
                <a:ea typeface="Poppins Bold"/>
                <a:cs typeface="Poppins Bold"/>
                <a:sym typeface="Poppins Bold"/>
              </a:rPr>
              <a:t>SCARTCH</a:t>
            </a:r>
          </a:p>
        </p:txBody>
      </p:sp>
      <p:sp>
        <p:nvSpPr>
          <p:cNvPr id="12" name="TextBox 12"/>
          <p:cNvSpPr txBox="1"/>
          <p:nvPr/>
        </p:nvSpPr>
        <p:spPr>
          <a:xfrm>
            <a:off x="3549856" y="5722620"/>
            <a:ext cx="10914259" cy="95440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Scratch alat untuk membantu dalam mengembangkan aplikasi tanpa harus menulis kode apapun, hanya dengan merangkai puzzle-puzzle yang ada sehingga mudah untuk dibuat (Supriadi, 2021:12) </a:t>
            </a:r>
          </a:p>
        </p:txBody>
      </p:sp>
      <p:sp>
        <p:nvSpPr>
          <p:cNvPr id="13" name="TextBox 13"/>
          <p:cNvSpPr txBox="1"/>
          <p:nvPr/>
        </p:nvSpPr>
        <p:spPr>
          <a:xfrm>
            <a:off x="3549856" y="6838615"/>
            <a:ext cx="3733782" cy="36512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414B3B"/>
                </a:solidFill>
                <a:latin typeface="Poppins Bold"/>
                <a:ea typeface="Poppins Bold"/>
                <a:cs typeface="Poppins Bold"/>
                <a:sym typeface="Poppins Bold"/>
              </a:rPr>
              <a:t>FIBER OPTIC</a:t>
            </a:r>
          </a:p>
        </p:txBody>
      </p:sp>
      <p:sp>
        <p:nvSpPr>
          <p:cNvPr id="14" name="TextBox 14"/>
          <p:cNvSpPr txBox="1"/>
          <p:nvPr/>
        </p:nvSpPr>
        <p:spPr>
          <a:xfrm>
            <a:off x="3549856" y="7358676"/>
            <a:ext cx="13507264" cy="640080"/>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Materi fiber optic adalah materi pada mata pelajaran Teknik Jaringan Kabel dan Nirkabel yang diperkenalkan kepada peserta didik SMK di kelas X TJKT (Teknik Jaringan Komputer dan Telekomunikasi). </a:t>
            </a:r>
          </a:p>
        </p:txBody>
      </p:sp>
      <p:sp>
        <p:nvSpPr>
          <p:cNvPr id="15" name="AutoShape 15"/>
          <p:cNvSpPr/>
          <p:nvPr/>
        </p:nvSpPr>
        <p:spPr>
          <a:xfrm flipV="1">
            <a:off x="7291947" y="3774429"/>
            <a:ext cx="9967355" cy="3212"/>
          </a:xfrm>
          <a:prstGeom prst="line">
            <a:avLst/>
          </a:prstGeom>
          <a:ln w="9525" cap="flat">
            <a:solidFill>
              <a:srgbClr val="414B3B"/>
            </a:solidFill>
            <a:prstDash val="solid"/>
            <a:headEnd type="none" w="sm" len="sm"/>
            <a:tailEnd type="none" w="sm" len="sm"/>
          </a:ln>
        </p:spPr>
      </p:sp>
      <p:sp>
        <p:nvSpPr>
          <p:cNvPr id="16" name="AutoShape 16"/>
          <p:cNvSpPr/>
          <p:nvPr/>
        </p:nvSpPr>
        <p:spPr>
          <a:xfrm>
            <a:off x="5374138" y="5259709"/>
            <a:ext cx="11885167" cy="136488"/>
          </a:xfrm>
          <a:prstGeom prst="line">
            <a:avLst/>
          </a:prstGeom>
          <a:ln w="9525" cap="flat">
            <a:solidFill>
              <a:srgbClr val="414B3B"/>
            </a:solidFill>
            <a:prstDash val="solid"/>
            <a:headEnd type="none" w="sm" len="sm"/>
            <a:tailEnd type="none" w="sm" len="sm"/>
          </a:ln>
        </p:spPr>
      </p:sp>
      <p:sp>
        <p:nvSpPr>
          <p:cNvPr id="17" name="AutoShape 17"/>
          <p:cNvSpPr/>
          <p:nvPr/>
        </p:nvSpPr>
        <p:spPr>
          <a:xfrm rot="-3138">
            <a:off x="6826877" y="7032253"/>
            <a:ext cx="10432429" cy="0"/>
          </a:xfrm>
          <a:prstGeom prst="line">
            <a:avLst/>
          </a:prstGeom>
          <a:ln w="9525" cap="flat">
            <a:solidFill>
              <a:srgbClr val="414B3B"/>
            </a:solidFill>
            <a:prstDash val="solid"/>
            <a:headEnd type="none" w="sm" len="sm"/>
            <a:tailEnd type="none" w="sm" len="sm"/>
          </a:ln>
        </p:spPr>
      </p:sp>
      <p:grpSp>
        <p:nvGrpSpPr>
          <p:cNvPr id="18" name="Group 18"/>
          <p:cNvGrpSpPr/>
          <p:nvPr/>
        </p:nvGrpSpPr>
        <p:grpSpPr>
          <a:xfrm>
            <a:off x="-249931" y="-238434"/>
            <a:ext cx="2960363" cy="10738859"/>
            <a:chOff x="0" y="0"/>
            <a:chExt cx="779684" cy="2828342"/>
          </a:xfrm>
        </p:grpSpPr>
        <p:sp>
          <p:nvSpPr>
            <p:cNvPr id="19" name="Freeform 19"/>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20" name="TextBox 20"/>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21" name="TextBox 21"/>
          <p:cNvSpPr txBox="1"/>
          <p:nvPr/>
        </p:nvSpPr>
        <p:spPr>
          <a:xfrm>
            <a:off x="145212"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22" name="AutoShape 22"/>
          <p:cNvSpPr/>
          <p:nvPr/>
        </p:nvSpPr>
        <p:spPr>
          <a:xfrm rot="-5400000">
            <a:off x="-1244388" y="5949826"/>
            <a:ext cx="5191263" cy="0"/>
          </a:xfrm>
          <a:prstGeom prst="line">
            <a:avLst/>
          </a:prstGeom>
          <a:ln w="19050" cap="flat">
            <a:solidFill>
              <a:srgbClr val="FFFFFF"/>
            </a:solidFill>
            <a:prstDash val="solid"/>
            <a:headEnd type="none" w="sm" len="sm"/>
            <a:tailEnd type="none" w="sm" len="sm"/>
          </a:ln>
        </p:spPr>
      </p:sp>
      <p:sp>
        <p:nvSpPr>
          <p:cNvPr id="23" name="AutoShape 23"/>
          <p:cNvSpPr/>
          <p:nvPr/>
        </p:nvSpPr>
        <p:spPr>
          <a:xfrm rot="-5379697">
            <a:off x="-329554" y="5949826"/>
            <a:ext cx="4032013" cy="0"/>
          </a:xfrm>
          <a:prstGeom prst="line">
            <a:avLst/>
          </a:prstGeom>
          <a:ln w="19050" cap="flat">
            <a:solidFill>
              <a:srgbClr val="FFFFFF"/>
            </a:solidFill>
            <a:prstDash val="solid"/>
            <a:headEnd type="none" w="sm" len="sm"/>
            <a:tailEnd type="none" w="sm" len="sm"/>
          </a:ln>
        </p:spPr>
      </p:sp>
      <p:sp>
        <p:nvSpPr>
          <p:cNvPr id="24" name="AutoShape 24"/>
          <p:cNvSpPr/>
          <p:nvPr/>
        </p:nvSpPr>
        <p:spPr>
          <a:xfrm rot="-5429783">
            <a:off x="-986513" y="5949826"/>
            <a:ext cx="4032122" cy="0"/>
          </a:xfrm>
          <a:prstGeom prst="line">
            <a:avLst/>
          </a:prstGeom>
          <a:ln w="19050" cap="flat">
            <a:solidFill>
              <a:srgbClr val="FFFFFF"/>
            </a:solidFill>
            <a:prstDash val="solid"/>
            <a:headEnd type="none" w="sm" len="sm"/>
            <a:tailEnd type="none" w="sm" len="sm"/>
          </a:ln>
        </p:spPr>
      </p:sp>
      <p:sp>
        <p:nvSpPr>
          <p:cNvPr id="25" name="Freeform 25"/>
          <p:cNvSpPr/>
          <p:nvPr/>
        </p:nvSpPr>
        <p:spPr>
          <a:xfrm>
            <a:off x="394520" y="334333"/>
            <a:ext cx="1921400" cy="1947248"/>
          </a:xfrm>
          <a:custGeom>
            <a:avLst/>
            <a:gdLst/>
            <a:ahLst/>
            <a:cxnLst/>
            <a:rect l="l" t="t" r="r" b="b"/>
            <a:pathLst>
              <a:path w="1921400" h="1947248">
                <a:moveTo>
                  <a:pt x="0" y="0"/>
                </a:moveTo>
                <a:lnTo>
                  <a:pt x="1921400" y="0"/>
                </a:lnTo>
                <a:lnTo>
                  <a:pt x="1921400" y="1947248"/>
                </a:lnTo>
                <a:lnTo>
                  <a:pt x="0" y="1947248"/>
                </a:lnTo>
                <a:lnTo>
                  <a:pt x="0" y="0"/>
                </a:lnTo>
                <a:close/>
              </a:path>
            </a:pathLst>
          </a:custGeom>
          <a:blipFill>
            <a:blip r:embed="rId2"/>
            <a:stretch>
              <a:fillRect/>
            </a:stretch>
          </a:blipFill>
          <a:ln cap="sq">
            <a:noFill/>
            <a:prstDash val="solid"/>
            <a:miter/>
          </a:ln>
        </p:spPr>
      </p:sp>
      <p:sp>
        <p:nvSpPr>
          <p:cNvPr id="26" name="TextBox 26"/>
          <p:cNvSpPr txBox="1"/>
          <p:nvPr/>
        </p:nvSpPr>
        <p:spPr>
          <a:xfrm>
            <a:off x="-184423" y="2408948"/>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7" name="AutoShape 27"/>
          <p:cNvSpPr/>
          <p:nvPr/>
        </p:nvSpPr>
        <p:spPr>
          <a:xfrm flipV="1">
            <a:off x="5282731" y="9575975"/>
            <a:ext cx="0" cy="242505"/>
          </a:xfrm>
          <a:prstGeom prst="line">
            <a:avLst/>
          </a:prstGeom>
          <a:ln w="28575" cap="flat">
            <a:solidFill>
              <a:srgbClr val="414B3B"/>
            </a:solidFill>
            <a:prstDash val="solid"/>
            <a:headEnd type="none" w="sm" len="sm"/>
            <a:tailEnd type="none" w="sm" len="sm"/>
          </a:ln>
        </p:spPr>
      </p:sp>
      <p:sp>
        <p:nvSpPr>
          <p:cNvPr id="28" name="TextBox 28"/>
          <p:cNvSpPr txBox="1"/>
          <p:nvPr/>
        </p:nvSpPr>
        <p:spPr>
          <a:xfrm>
            <a:off x="5449418" y="9518825"/>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9" name="TextBox 29"/>
          <p:cNvSpPr txBox="1"/>
          <p:nvPr/>
        </p:nvSpPr>
        <p:spPr>
          <a:xfrm>
            <a:off x="2982382" y="9575975"/>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AutoShape 2"/>
          <p:cNvSpPr/>
          <p:nvPr/>
        </p:nvSpPr>
        <p:spPr>
          <a:xfrm rot="1194">
            <a:off x="847206" y="1504953"/>
            <a:ext cx="13709402" cy="0"/>
          </a:xfrm>
          <a:prstGeom prst="line">
            <a:avLst/>
          </a:prstGeom>
          <a:ln w="9525" cap="flat">
            <a:solidFill>
              <a:srgbClr val="414B3B"/>
            </a:solidFill>
            <a:prstDash val="solid"/>
            <a:headEnd type="none" w="sm" len="sm"/>
            <a:tailEnd type="none" w="sm" len="sm"/>
          </a:ln>
        </p:spPr>
      </p:sp>
      <p:sp>
        <p:nvSpPr>
          <p:cNvPr id="3" name="AutoShape 3"/>
          <p:cNvSpPr/>
          <p:nvPr/>
        </p:nvSpPr>
        <p:spPr>
          <a:xfrm rot="-1194">
            <a:off x="847208" y="9251156"/>
            <a:ext cx="13709445" cy="0"/>
          </a:xfrm>
          <a:prstGeom prst="line">
            <a:avLst/>
          </a:prstGeom>
          <a:ln w="9525" cap="flat">
            <a:solidFill>
              <a:srgbClr val="414B3B"/>
            </a:solidFill>
            <a:prstDash val="solid"/>
            <a:headEnd type="none" w="sm" len="sm"/>
            <a:tailEnd type="none" w="sm" len="sm"/>
          </a:ln>
        </p:spPr>
      </p:sp>
      <p:sp>
        <p:nvSpPr>
          <p:cNvPr id="4" name="TextBox 4"/>
          <p:cNvSpPr txBox="1"/>
          <p:nvPr/>
        </p:nvSpPr>
        <p:spPr>
          <a:xfrm>
            <a:off x="847205" y="1916391"/>
            <a:ext cx="12020958"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KERANGKA BERPIKIR</a:t>
            </a:r>
          </a:p>
        </p:txBody>
      </p:sp>
      <p:grpSp>
        <p:nvGrpSpPr>
          <p:cNvPr id="5" name="Group 5"/>
          <p:cNvGrpSpPr/>
          <p:nvPr/>
        </p:nvGrpSpPr>
        <p:grpSpPr>
          <a:xfrm>
            <a:off x="15570116" y="-238434"/>
            <a:ext cx="2960363" cy="10738859"/>
            <a:chOff x="0" y="0"/>
            <a:chExt cx="779684" cy="2828342"/>
          </a:xfrm>
        </p:grpSpPr>
        <p:sp>
          <p:nvSpPr>
            <p:cNvPr id="6" name="Freeform 6"/>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7" name="TextBox 7"/>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8" name="AutoShape 8"/>
          <p:cNvSpPr/>
          <p:nvPr/>
        </p:nvSpPr>
        <p:spPr>
          <a:xfrm rot="-5400000">
            <a:off x="14345915" y="5948311"/>
            <a:ext cx="5191263" cy="0"/>
          </a:xfrm>
          <a:prstGeom prst="line">
            <a:avLst/>
          </a:prstGeom>
          <a:ln w="19050" cap="flat">
            <a:solidFill>
              <a:srgbClr val="FFFFFF"/>
            </a:solidFill>
            <a:prstDash val="solid"/>
            <a:headEnd type="none" w="sm" len="sm"/>
            <a:tailEnd type="none" w="sm" len="sm"/>
          </a:ln>
        </p:spPr>
      </p:sp>
      <p:sp>
        <p:nvSpPr>
          <p:cNvPr id="9" name="AutoShape 9"/>
          <p:cNvSpPr/>
          <p:nvPr/>
        </p:nvSpPr>
        <p:spPr>
          <a:xfrm rot="-5379697">
            <a:off x="15260749" y="5948311"/>
            <a:ext cx="4032013" cy="0"/>
          </a:xfrm>
          <a:prstGeom prst="line">
            <a:avLst/>
          </a:prstGeom>
          <a:ln w="19050" cap="flat">
            <a:solidFill>
              <a:srgbClr val="FFFFFF"/>
            </a:solidFill>
            <a:prstDash val="solid"/>
            <a:headEnd type="none" w="sm" len="sm"/>
            <a:tailEnd type="none" w="sm" len="sm"/>
          </a:ln>
        </p:spPr>
      </p:sp>
      <p:sp>
        <p:nvSpPr>
          <p:cNvPr id="10" name="AutoShape 10"/>
          <p:cNvSpPr/>
          <p:nvPr/>
        </p:nvSpPr>
        <p:spPr>
          <a:xfrm rot="-5429783">
            <a:off x="14603789" y="5948311"/>
            <a:ext cx="4032122" cy="0"/>
          </a:xfrm>
          <a:prstGeom prst="line">
            <a:avLst/>
          </a:prstGeom>
          <a:ln w="19050" cap="flat">
            <a:solidFill>
              <a:srgbClr val="FFFFFF"/>
            </a:solidFill>
            <a:prstDash val="solid"/>
            <a:headEnd type="none" w="sm" len="sm"/>
            <a:tailEnd type="none" w="sm" len="sm"/>
          </a:ln>
        </p:spPr>
      </p:sp>
      <p:sp>
        <p:nvSpPr>
          <p:cNvPr id="11" name="Freeform 11"/>
          <p:cNvSpPr/>
          <p:nvPr/>
        </p:nvSpPr>
        <p:spPr>
          <a:xfrm rot="1006009">
            <a:off x="12958347" y="2095878"/>
            <a:ext cx="1273354" cy="1386821"/>
          </a:xfrm>
          <a:custGeom>
            <a:avLst/>
            <a:gdLst/>
            <a:ahLst/>
            <a:cxnLst/>
            <a:rect l="l" t="t" r="r" b="b"/>
            <a:pathLst>
              <a:path w="1273354" h="1386821">
                <a:moveTo>
                  <a:pt x="0" y="0"/>
                </a:moveTo>
                <a:lnTo>
                  <a:pt x="1273354" y="0"/>
                </a:lnTo>
                <a:lnTo>
                  <a:pt x="1273354" y="1386821"/>
                </a:lnTo>
                <a:lnTo>
                  <a:pt x="0" y="13868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5984823" y="334333"/>
            <a:ext cx="1921400" cy="1947248"/>
          </a:xfrm>
          <a:custGeom>
            <a:avLst/>
            <a:gdLst/>
            <a:ahLst/>
            <a:cxnLst/>
            <a:rect l="l" t="t" r="r" b="b"/>
            <a:pathLst>
              <a:path w="1921400" h="1947248">
                <a:moveTo>
                  <a:pt x="0" y="0"/>
                </a:moveTo>
                <a:lnTo>
                  <a:pt x="1921399" y="0"/>
                </a:lnTo>
                <a:lnTo>
                  <a:pt x="1921399" y="1947248"/>
                </a:lnTo>
                <a:lnTo>
                  <a:pt x="0" y="1947248"/>
                </a:lnTo>
                <a:lnTo>
                  <a:pt x="0" y="0"/>
                </a:lnTo>
                <a:close/>
              </a:path>
            </a:pathLst>
          </a:custGeom>
          <a:blipFill>
            <a:blip r:embed="rId4"/>
            <a:stretch>
              <a:fillRect/>
            </a:stretch>
          </a:blipFill>
          <a:ln cap="sq">
            <a:noFill/>
            <a:prstDash val="solid"/>
            <a:miter/>
          </a:ln>
        </p:spPr>
      </p:sp>
      <p:sp>
        <p:nvSpPr>
          <p:cNvPr id="13" name="AutoShape 13"/>
          <p:cNvSpPr/>
          <p:nvPr/>
        </p:nvSpPr>
        <p:spPr>
          <a:xfrm flipV="1">
            <a:off x="2548541" y="9567378"/>
            <a:ext cx="0" cy="242505"/>
          </a:xfrm>
          <a:prstGeom prst="line">
            <a:avLst/>
          </a:prstGeom>
          <a:ln w="28575" cap="flat">
            <a:solidFill>
              <a:srgbClr val="414B3B"/>
            </a:solidFill>
            <a:prstDash val="solid"/>
            <a:headEnd type="none" w="sm" len="sm"/>
            <a:tailEnd type="none" w="sm" len="sm"/>
          </a:ln>
        </p:spPr>
      </p:sp>
      <p:sp>
        <p:nvSpPr>
          <p:cNvPr id="14" name="Freeform 14"/>
          <p:cNvSpPr/>
          <p:nvPr/>
        </p:nvSpPr>
        <p:spPr>
          <a:xfrm>
            <a:off x="2213845" y="3238545"/>
            <a:ext cx="7723561" cy="5895848"/>
          </a:xfrm>
          <a:custGeom>
            <a:avLst/>
            <a:gdLst/>
            <a:ahLst/>
            <a:cxnLst/>
            <a:rect l="l" t="t" r="r" b="b"/>
            <a:pathLst>
              <a:path w="7723561" h="5895848">
                <a:moveTo>
                  <a:pt x="0" y="0"/>
                </a:moveTo>
                <a:lnTo>
                  <a:pt x="7723561" y="0"/>
                </a:lnTo>
                <a:lnTo>
                  <a:pt x="7723561" y="5895847"/>
                </a:lnTo>
                <a:lnTo>
                  <a:pt x="0" y="5895847"/>
                </a:lnTo>
                <a:lnTo>
                  <a:pt x="0" y="0"/>
                </a:lnTo>
                <a:close/>
              </a:path>
            </a:pathLst>
          </a:custGeom>
          <a:blipFill>
            <a:blip r:embed="rId5"/>
            <a:stretch>
              <a:fillRect l="-112053" t="-67442" r="-65997" b="-37446"/>
            </a:stretch>
          </a:blipFill>
        </p:spPr>
      </p:sp>
      <p:sp>
        <p:nvSpPr>
          <p:cNvPr id="15" name="TextBox 15"/>
          <p:cNvSpPr txBox="1"/>
          <p:nvPr/>
        </p:nvSpPr>
        <p:spPr>
          <a:xfrm>
            <a:off x="9042567" y="1038225"/>
            <a:ext cx="2910798"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a:ea typeface="Poppins Bold"/>
                <a:cs typeface="Poppins Bold"/>
                <a:sym typeface="Poppins Bold"/>
              </a:rPr>
              <a:t>Tentang Bagian II</a:t>
            </a:r>
          </a:p>
        </p:txBody>
      </p:sp>
      <p:sp>
        <p:nvSpPr>
          <p:cNvPr id="16" name="TextBox 16"/>
          <p:cNvSpPr txBox="1"/>
          <p:nvPr/>
        </p:nvSpPr>
        <p:spPr>
          <a:xfrm>
            <a:off x="11809482" y="1038225"/>
            <a:ext cx="2944493"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III</a:t>
            </a:r>
          </a:p>
        </p:txBody>
      </p:sp>
      <p:sp>
        <p:nvSpPr>
          <p:cNvPr id="17" name="TextBox 17"/>
          <p:cNvSpPr txBox="1"/>
          <p:nvPr/>
        </p:nvSpPr>
        <p:spPr>
          <a:xfrm>
            <a:off x="6301629" y="1038225"/>
            <a:ext cx="2749760"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a:t>
            </a:r>
          </a:p>
        </p:txBody>
      </p:sp>
      <p:sp>
        <p:nvSpPr>
          <p:cNvPr id="18" name="TextBox 18"/>
          <p:cNvSpPr txBox="1"/>
          <p:nvPr/>
        </p:nvSpPr>
        <p:spPr>
          <a:xfrm>
            <a:off x="12275393"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07</a:t>
            </a:r>
          </a:p>
        </p:txBody>
      </p:sp>
      <p:sp>
        <p:nvSpPr>
          <p:cNvPr id="19" name="TextBox 19"/>
          <p:cNvSpPr txBox="1"/>
          <p:nvPr/>
        </p:nvSpPr>
        <p:spPr>
          <a:xfrm>
            <a:off x="15735515"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20" name="TextBox 20"/>
          <p:cNvSpPr txBox="1"/>
          <p:nvPr/>
        </p:nvSpPr>
        <p:spPr>
          <a:xfrm>
            <a:off x="15409855" y="2398665"/>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1" name="TextBox 21"/>
          <p:cNvSpPr txBox="1"/>
          <p:nvPr/>
        </p:nvSpPr>
        <p:spPr>
          <a:xfrm>
            <a:off x="2715228" y="9510228"/>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2" name="TextBox 22"/>
          <p:cNvSpPr txBox="1"/>
          <p:nvPr/>
        </p:nvSpPr>
        <p:spPr>
          <a:xfrm>
            <a:off x="248192" y="9567378"/>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AutoShape 2"/>
          <p:cNvSpPr/>
          <p:nvPr/>
        </p:nvSpPr>
        <p:spPr>
          <a:xfrm rot="1194">
            <a:off x="3549854" y="1504953"/>
            <a:ext cx="13709402" cy="0"/>
          </a:xfrm>
          <a:prstGeom prst="line">
            <a:avLst/>
          </a:prstGeom>
          <a:ln w="9525" cap="flat">
            <a:solidFill>
              <a:srgbClr val="414B3B"/>
            </a:solidFill>
            <a:prstDash val="solid"/>
            <a:headEnd type="none" w="sm" len="sm"/>
            <a:tailEnd type="none" w="sm" len="sm"/>
          </a:ln>
        </p:spPr>
      </p:sp>
      <p:sp>
        <p:nvSpPr>
          <p:cNvPr id="3" name="TextBox 3"/>
          <p:cNvSpPr txBox="1"/>
          <p:nvPr/>
        </p:nvSpPr>
        <p:spPr>
          <a:xfrm>
            <a:off x="11745215" y="1038225"/>
            <a:ext cx="2910798"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II</a:t>
            </a:r>
          </a:p>
        </p:txBody>
      </p:sp>
      <p:sp>
        <p:nvSpPr>
          <p:cNvPr id="4" name="TextBox 4"/>
          <p:cNvSpPr txBox="1"/>
          <p:nvPr/>
        </p:nvSpPr>
        <p:spPr>
          <a:xfrm>
            <a:off x="14512130" y="1038225"/>
            <a:ext cx="2944493"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Bold"/>
                <a:ea typeface="Poppins Bold"/>
                <a:cs typeface="Poppins Bold"/>
                <a:sym typeface="Poppins Bold"/>
              </a:rPr>
              <a:t>Tentang Bagian III</a:t>
            </a:r>
          </a:p>
        </p:txBody>
      </p:sp>
      <p:sp>
        <p:nvSpPr>
          <p:cNvPr id="5" name="TextBox 5"/>
          <p:cNvSpPr txBox="1"/>
          <p:nvPr/>
        </p:nvSpPr>
        <p:spPr>
          <a:xfrm>
            <a:off x="9004277" y="1038225"/>
            <a:ext cx="2749760" cy="288888"/>
          </a:xfrm>
          <a:prstGeom prst="rect">
            <a:avLst/>
          </a:prstGeom>
        </p:spPr>
        <p:txBody>
          <a:bodyPr lIns="0" tIns="0" rIns="0" bIns="0" rtlCol="0" anchor="t">
            <a:spAutoFit/>
          </a:bodyPr>
          <a:lstStyle/>
          <a:p>
            <a:pPr marL="431801" lvl="1" indent="-215900" algn="l">
              <a:lnSpc>
                <a:spcPts val="2000"/>
              </a:lnSpc>
              <a:buFont typeface="Arial"/>
              <a:buChar char="•"/>
            </a:pPr>
            <a:r>
              <a:rPr lang="en-US" sz="2000">
                <a:solidFill>
                  <a:srgbClr val="414B3B"/>
                </a:solidFill>
                <a:latin typeface="Poppins"/>
                <a:ea typeface="Poppins"/>
                <a:cs typeface="Poppins"/>
                <a:sym typeface="Poppins"/>
              </a:rPr>
              <a:t>Tentang Bagian I</a:t>
            </a:r>
          </a:p>
        </p:txBody>
      </p:sp>
      <p:sp>
        <p:nvSpPr>
          <p:cNvPr id="6" name="AutoShape 6"/>
          <p:cNvSpPr/>
          <p:nvPr/>
        </p:nvSpPr>
        <p:spPr>
          <a:xfrm rot="-1194">
            <a:off x="3549856" y="9251156"/>
            <a:ext cx="13709445" cy="0"/>
          </a:xfrm>
          <a:prstGeom prst="line">
            <a:avLst/>
          </a:prstGeom>
          <a:ln w="9525" cap="flat">
            <a:solidFill>
              <a:srgbClr val="414B3B"/>
            </a:solidFill>
            <a:prstDash val="solid"/>
            <a:headEnd type="none" w="sm" len="sm"/>
            <a:tailEnd type="none" w="sm" len="sm"/>
          </a:ln>
        </p:spPr>
      </p:sp>
      <p:sp>
        <p:nvSpPr>
          <p:cNvPr id="7" name="TextBox 7"/>
          <p:cNvSpPr txBox="1"/>
          <p:nvPr/>
        </p:nvSpPr>
        <p:spPr>
          <a:xfrm>
            <a:off x="14978040"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08</a:t>
            </a:r>
          </a:p>
        </p:txBody>
      </p:sp>
      <p:sp>
        <p:nvSpPr>
          <p:cNvPr id="8" name="TextBox 8"/>
          <p:cNvSpPr txBox="1"/>
          <p:nvPr/>
        </p:nvSpPr>
        <p:spPr>
          <a:xfrm>
            <a:off x="3549856" y="2044408"/>
            <a:ext cx="13259956" cy="1207770"/>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METODOLOGI PENELITIAN</a:t>
            </a:r>
          </a:p>
        </p:txBody>
      </p:sp>
      <p:sp>
        <p:nvSpPr>
          <p:cNvPr id="9" name="TextBox 9"/>
          <p:cNvSpPr txBox="1"/>
          <p:nvPr/>
        </p:nvSpPr>
        <p:spPr>
          <a:xfrm>
            <a:off x="3549856" y="3566504"/>
            <a:ext cx="3522859" cy="36512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414B3B"/>
                </a:solidFill>
                <a:latin typeface="Poppins Bold"/>
                <a:ea typeface="Poppins Bold"/>
                <a:cs typeface="Poppins Bold"/>
                <a:sym typeface="Poppins Bold"/>
              </a:rPr>
              <a:t>JENIS PENELITIAN</a:t>
            </a:r>
          </a:p>
        </p:txBody>
      </p:sp>
      <p:sp>
        <p:nvSpPr>
          <p:cNvPr id="10" name="TextBox 10"/>
          <p:cNvSpPr txBox="1"/>
          <p:nvPr/>
        </p:nvSpPr>
        <p:spPr>
          <a:xfrm>
            <a:off x="3549856" y="4086564"/>
            <a:ext cx="12180928" cy="95440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Jenis penelitian yang digunakan pada penelitian ini adalah metode penelitian Research and Development (R&amp;D). Model pengembangan yang digunakan dalam penelitian ini yaitu model Multimedia Development Life Cycle (MDLC) versi Rickman Roedavan. </a:t>
            </a:r>
          </a:p>
        </p:txBody>
      </p:sp>
      <p:sp>
        <p:nvSpPr>
          <p:cNvPr id="11" name="TextBox 11"/>
          <p:cNvSpPr txBox="1"/>
          <p:nvPr/>
        </p:nvSpPr>
        <p:spPr>
          <a:xfrm>
            <a:off x="3549856" y="5202559"/>
            <a:ext cx="4569796" cy="36512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414B3B"/>
                </a:solidFill>
                <a:latin typeface="Poppins Bold"/>
                <a:ea typeface="Poppins Bold"/>
                <a:cs typeface="Poppins Bold"/>
                <a:sym typeface="Poppins Bold"/>
              </a:rPr>
              <a:t>TEKNIK PENGUMPULAN DATA</a:t>
            </a:r>
          </a:p>
        </p:txBody>
      </p:sp>
      <p:sp>
        <p:nvSpPr>
          <p:cNvPr id="12" name="TextBox 12"/>
          <p:cNvSpPr txBox="1"/>
          <p:nvPr/>
        </p:nvSpPr>
        <p:spPr>
          <a:xfrm>
            <a:off x="3549856" y="5722620"/>
            <a:ext cx="10914259" cy="640080"/>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Observasi, Wawancara, Dokumentasi dan Angket</a:t>
            </a:r>
          </a:p>
          <a:p>
            <a:pPr algn="l">
              <a:lnSpc>
                <a:spcPts val="2520"/>
              </a:lnSpc>
            </a:pPr>
            <a:endParaRPr lang="en-US" sz="1800">
              <a:solidFill>
                <a:srgbClr val="414B3B"/>
              </a:solidFill>
              <a:latin typeface="Poppins"/>
              <a:ea typeface="Poppins"/>
              <a:cs typeface="Poppins"/>
              <a:sym typeface="Poppins"/>
            </a:endParaRPr>
          </a:p>
        </p:txBody>
      </p:sp>
      <p:sp>
        <p:nvSpPr>
          <p:cNvPr id="13" name="TextBox 13"/>
          <p:cNvSpPr txBox="1"/>
          <p:nvPr/>
        </p:nvSpPr>
        <p:spPr>
          <a:xfrm>
            <a:off x="3549856" y="6315075"/>
            <a:ext cx="3733782" cy="36512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414B3B"/>
                </a:solidFill>
                <a:latin typeface="Poppins Bold"/>
                <a:ea typeface="Poppins Bold"/>
                <a:cs typeface="Poppins Bold"/>
                <a:sym typeface="Poppins Bold"/>
              </a:rPr>
              <a:t>TEKNIK ANALISA DATA</a:t>
            </a:r>
          </a:p>
        </p:txBody>
      </p:sp>
      <p:sp>
        <p:nvSpPr>
          <p:cNvPr id="14" name="TextBox 14"/>
          <p:cNvSpPr txBox="1"/>
          <p:nvPr/>
        </p:nvSpPr>
        <p:spPr>
          <a:xfrm>
            <a:off x="3549856" y="6835136"/>
            <a:ext cx="13507264"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Uji Kelayakan Media dan Uji Praktikalitas</a:t>
            </a:r>
          </a:p>
        </p:txBody>
      </p:sp>
      <p:sp>
        <p:nvSpPr>
          <p:cNvPr id="15" name="AutoShape 15"/>
          <p:cNvSpPr/>
          <p:nvPr/>
        </p:nvSpPr>
        <p:spPr>
          <a:xfrm rot="-3138">
            <a:off x="6826875" y="3774429"/>
            <a:ext cx="10432429" cy="0"/>
          </a:xfrm>
          <a:prstGeom prst="line">
            <a:avLst/>
          </a:prstGeom>
          <a:ln w="9525" cap="flat">
            <a:solidFill>
              <a:srgbClr val="414B3B"/>
            </a:solidFill>
            <a:prstDash val="solid"/>
            <a:headEnd type="none" w="sm" len="sm"/>
            <a:tailEnd type="none" w="sm" len="sm"/>
          </a:ln>
        </p:spPr>
      </p:sp>
      <p:sp>
        <p:nvSpPr>
          <p:cNvPr id="16" name="AutoShape 16"/>
          <p:cNvSpPr/>
          <p:nvPr/>
        </p:nvSpPr>
        <p:spPr>
          <a:xfrm flipV="1">
            <a:off x="8119652" y="5396197"/>
            <a:ext cx="9139653" cy="17500"/>
          </a:xfrm>
          <a:prstGeom prst="line">
            <a:avLst/>
          </a:prstGeom>
          <a:ln w="9525" cap="flat">
            <a:solidFill>
              <a:srgbClr val="414B3B"/>
            </a:solidFill>
            <a:prstDash val="solid"/>
            <a:headEnd type="none" w="sm" len="sm"/>
            <a:tailEnd type="none" w="sm" len="sm"/>
          </a:ln>
        </p:spPr>
      </p:sp>
      <p:sp>
        <p:nvSpPr>
          <p:cNvPr id="17" name="AutoShape 17"/>
          <p:cNvSpPr/>
          <p:nvPr/>
        </p:nvSpPr>
        <p:spPr>
          <a:xfrm flipV="1">
            <a:off x="7283638" y="6508713"/>
            <a:ext cx="9975667" cy="17500"/>
          </a:xfrm>
          <a:prstGeom prst="line">
            <a:avLst/>
          </a:prstGeom>
          <a:ln w="9525" cap="flat">
            <a:solidFill>
              <a:srgbClr val="414B3B"/>
            </a:solidFill>
            <a:prstDash val="solid"/>
            <a:headEnd type="none" w="sm" len="sm"/>
            <a:tailEnd type="none" w="sm" len="sm"/>
          </a:ln>
        </p:spPr>
      </p:sp>
      <p:grpSp>
        <p:nvGrpSpPr>
          <p:cNvPr id="18" name="Group 18"/>
          <p:cNvGrpSpPr/>
          <p:nvPr/>
        </p:nvGrpSpPr>
        <p:grpSpPr>
          <a:xfrm>
            <a:off x="-249931" y="-238434"/>
            <a:ext cx="2960363" cy="10738859"/>
            <a:chOff x="0" y="0"/>
            <a:chExt cx="779684" cy="2828342"/>
          </a:xfrm>
        </p:grpSpPr>
        <p:sp>
          <p:nvSpPr>
            <p:cNvPr id="19" name="Freeform 19"/>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20" name="TextBox 20"/>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21" name="TextBox 21"/>
          <p:cNvSpPr txBox="1"/>
          <p:nvPr/>
        </p:nvSpPr>
        <p:spPr>
          <a:xfrm>
            <a:off x="145212"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22" name="AutoShape 22"/>
          <p:cNvSpPr/>
          <p:nvPr/>
        </p:nvSpPr>
        <p:spPr>
          <a:xfrm rot="-5400000">
            <a:off x="-1244388" y="5949826"/>
            <a:ext cx="5191263" cy="0"/>
          </a:xfrm>
          <a:prstGeom prst="line">
            <a:avLst/>
          </a:prstGeom>
          <a:ln w="19050" cap="flat">
            <a:solidFill>
              <a:srgbClr val="FFFFFF"/>
            </a:solidFill>
            <a:prstDash val="solid"/>
            <a:headEnd type="none" w="sm" len="sm"/>
            <a:tailEnd type="none" w="sm" len="sm"/>
          </a:ln>
        </p:spPr>
      </p:sp>
      <p:sp>
        <p:nvSpPr>
          <p:cNvPr id="23" name="AutoShape 23"/>
          <p:cNvSpPr/>
          <p:nvPr/>
        </p:nvSpPr>
        <p:spPr>
          <a:xfrm rot="-5379697">
            <a:off x="-329554" y="5949826"/>
            <a:ext cx="4032013" cy="0"/>
          </a:xfrm>
          <a:prstGeom prst="line">
            <a:avLst/>
          </a:prstGeom>
          <a:ln w="19050" cap="flat">
            <a:solidFill>
              <a:srgbClr val="FFFFFF"/>
            </a:solidFill>
            <a:prstDash val="solid"/>
            <a:headEnd type="none" w="sm" len="sm"/>
            <a:tailEnd type="none" w="sm" len="sm"/>
          </a:ln>
        </p:spPr>
      </p:sp>
      <p:sp>
        <p:nvSpPr>
          <p:cNvPr id="24" name="AutoShape 24"/>
          <p:cNvSpPr/>
          <p:nvPr/>
        </p:nvSpPr>
        <p:spPr>
          <a:xfrm rot="-5429783">
            <a:off x="-986513" y="5949826"/>
            <a:ext cx="4032122" cy="0"/>
          </a:xfrm>
          <a:prstGeom prst="line">
            <a:avLst/>
          </a:prstGeom>
          <a:ln w="19050" cap="flat">
            <a:solidFill>
              <a:srgbClr val="FFFFFF"/>
            </a:solidFill>
            <a:prstDash val="solid"/>
            <a:headEnd type="none" w="sm" len="sm"/>
            <a:tailEnd type="none" w="sm" len="sm"/>
          </a:ln>
        </p:spPr>
      </p:sp>
      <p:sp>
        <p:nvSpPr>
          <p:cNvPr id="25" name="Freeform 25"/>
          <p:cNvSpPr/>
          <p:nvPr/>
        </p:nvSpPr>
        <p:spPr>
          <a:xfrm>
            <a:off x="394520" y="334333"/>
            <a:ext cx="1921400" cy="1947248"/>
          </a:xfrm>
          <a:custGeom>
            <a:avLst/>
            <a:gdLst/>
            <a:ahLst/>
            <a:cxnLst/>
            <a:rect l="l" t="t" r="r" b="b"/>
            <a:pathLst>
              <a:path w="1921400" h="1947248">
                <a:moveTo>
                  <a:pt x="0" y="0"/>
                </a:moveTo>
                <a:lnTo>
                  <a:pt x="1921400" y="0"/>
                </a:lnTo>
                <a:lnTo>
                  <a:pt x="1921400" y="1947248"/>
                </a:lnTo>
                <a:lnTo>
                  <a:pt x="0" y="1947248"/>
                </a:lnTo>
                <a:lnTo>
                  <a:pt x="0" y="0"/>
                </a:lnTo>
                <a:close/>
              </a:path>
            </a:pathLst>
          </a:custGeom>
          <a:blipFill>
            <a:blip r:embed="rId2"/>
            <a:stretch>
              <a:fillRect/>
            </a:stretch>
          </a:blipFill>
          <a:ln cap="sq">
            <a:noFill/>
            <a:prstDash val="solid"/>
            <a:miter/>
          </a:ln>
        </p:spPr>
      </p:sp>
      <p:sp>
        <p:nvSpPr>
          <p:cNvPr id="26" name="TextBox 26"/>
          <p:cNvSpPr txBox="1"/>
          <p:nvPr/>
        </p:nvSpPr>
        <p:spPr>
          <a:xfrm>
            <a:off x="-184423" y="2408948"/>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7" name="AutoShape 27"/>
          <p:cNvSpPr/>
          <p:nvPr/>
        </p:nvSpPr>
        <p:spPr>
          <a:xfrm flipV="1">
            <a:off x="5282731" y="9575975"/>
            <a:ext cx="0" cy="242505"/>
          </a:xfrm>
          <a:prstGeom prst="line">
            <a:avLst/>
          </a:prstGeom>
          <a:ln w="28575" cap="flat">
            <a:solidFill>
              <a:srgbClr val="414B3B"/>
            </a:solidFill>
            <a:prstDash val="solid"/>
            <a:headEnd type="none" w="sm" len="sm"/>
            <a:tailEnd type="none" w="sm" len="sm"/>
          </a:ln>
        </p:spPr>
      </p:sp>
      <p:sp>
        <p:nvSpPr>
          <p:cNvPr id="28" name="TextBox 28"/>
          <p:cNvSpPr txBox="1"/>
          <p:nvPr/>
        </p:nvSpPr>
        <p:spPr>
          <a:xfrm>
            <a:off x="5449418" y="9518825"/>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9" name="TextBox 29"/>
          <p:cNvSpPr txBox="1"/>
          <p:nvPr/>
        </p:nvSpPr>
        <p:spPr>
          <a:xfrm>
            <a:off x="2982382" y="9575975"/>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
        <p:nvSpPr>
          <p:cNvPr id="30" name="TextBox 30"/>
          <p:cNvSpPr txBox="1"/>
          <p:nvPr/>
        </p:nvSpPr>
        <p:spPr>
          <a:xfrm>
            <a:off x="3549856" y="7389491"/>
            <a:ext cx="3733782" cy="36512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414B3B"/>
                </a:solidFill>
                <a:latin typeface="Poppins Bold"/>
                <a:ea typeface="Poppins Bold"/>
                <a:cs typeface="Poppins Bold"/>
                <a:sym typeface="Poppins Bold"/>
              </a:rPr>
              <a:t>SUBJEK PENELITIAN</a:t>
            </a:r>
          </a:p>
        </p:txBody>
      </p:sp>
      <p:sp>
        <p:nvSpPr>
          <p:cNvPr id="31" name="TextBox 31"/>
          <p:cNvSpPr txBox="1"/>
          <p:nvPr/>
        </p:nvSpPr>
        <p:spPr>
          <a:xfrm>
            <a:off x="3549856" y="7909551"/>
            <a:ext cx="13507264" cy="1268730"/>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Subjek penelitian adalah peserta didik kelas X TJKT  di SMK TARUNA Pekanbaru yang berlokasi di Jl. Rajawali Sakti, Simpang Baru, Kecamatan Tampan, Kota Pekanbaru, Riau.  yang berjumlah 32 peserta didik pada semester genap tahun Ajar 2024.</a:t>
            </a:r>
          </a:p>
          <a:p>
            <a:pPr algn="l">
              <a:lnSpc>
                <a:spcPts val="2520"/>
              </a:lnSpc>
            </a:pPr>
            <a:endParaRPr lang="en-US" sz="1800">
              <a:solidFill>
                <a:srgbClr val="414B3B"/>
              </a:solidFill>
              <a:latin typeface="Poppins"/>
              <a:ea typeface="Poppins"/>
              <a:cs typeface="Poppins"/>
              <a:sym typeface="Poppins"/>
            </a:endParaRPr>
          </a:p>
        </p:txBody>
      </p:sp>
      <p:sp>
        <p:nvSpPr>
          <p:cNvPr id="32" name="AutoShape 32"/>
          <p:cNvSpPr/>
          <p:nvPr/>
        </p:nvSpPr>
        <p:spPr>
          <a:xfrm flipV="1">
            <a:off x="7283638" y="7583129"/>
            <a:ext cx="9975667" cy="17500"/>
          </a:xfrm>
          <a:prstGeom prst="line">
            <a:avLst/>
          </a:prstGeom>
          <a:ln w="9525" cap="flat">
            <a:solidFill>
              <a:srgbClr val="414B3B"/>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6"/>
        </a:solidFill>
        <a:effectLst/>
      </p:bgPr>
    </p:bg>
    <p:spTree>
      <p:nvGrpSpPr>
        <p:cNvPr id="1" name=""/>
        <p:cNvGrpSpPr/>
        <p:nvPr/>
      </p:nvGrpSpPr>
      <p:grpSpPr>
        <a:xfrm>
          <a:off x="0" y="0"/>
          <a:ext cx="0" cy="0"/>
          <a:chOff x="0" y="0"/>
          <a:chExt cx="0" cy="0"/>
        </a:xfrm>
      </p:grpSpPr>
      <p:sp>
        <p:nvSpPr>
          <p:cNvPr id="2" name="AutoShape 2"/>
          <p:cNvSpPr/>
          <p:nvPr/>
        </p:nvSpPr>
        <p:spPr>
          <a:xfrm rot="-1194">
            <a:off x="3549856" y="9251156"/>
            <a:ext cx="13709445" cy="0"/>
          </a:xfrm>
          <a:prstGeom prst="line">
            <a:avLst/>
          </a:prstGeom>
          <a:ln w="9525" cap="flat">
            <a:solidFill>
              <a:srgbClr val="414B3B"/>
            </a:solidFill>
            <a:prstDash val="solid"/>
            <a:headEnd type="none" w="sm" len="sm"/>
            <a:tailEnd type="none" w="sm" len="sm"/>
          </a:ln>
        </p:spPr>
      </p:sp>
      <p:grpSp>
        <p:nvGrpSpPr>
          <p:cNvPr id="3" name="Group 3"/>
          <p:cNvGrpSpPr/>
          <p:nvPr/>
        </p:nvGrpSpPr>
        <p:grpSpPr>
          <a:xfrm>
            <a:off x="11007831" y="1215907"/>
            <a:ext cx="6558502" cy="5473997"/>
            <a:chOff x="0" y="0"/>
            <a:chExt cx="8744669" cy="7298663"/>
          </a:xfrm>
        </p:grpSpPr>
        <p:pic>
          <p:nvPicPr>
            <p:cNvPr id="4" name="Picture 4"/>
            <p:cNvPicPr>
              <a:picLocks noChangeAspect="1"/>
            </p:cNvPicPr>
            <p:nvPr/>
          </p:nvPicPr>
          <p:blipFill>
            <a:blip r:embed="rId2"/>
            <a:srcRect l="5270" r="5270"/>
            <a:stretch>
              <a:fillRect/>
            </a:stretch>
          </p:blipFill>
          <p:spPr>
            <a:xfrm>
              <a:off x="0" y="0"/>
              <a:ext cx="8744669" cy="7298663"/>
            </a:xfrm>
            <a:prstGeom prst="rect">
              <a:avLst/>
            </a:prstGeom>
          </p:spPr>
        </p:pic>
      </p:grpSp>
      <p:sp>
        <p:nvSpPr>
          <p:cNvPr id="5" name="Freeform 5"/>
          <p:cNvSpPr/>
          <p:nvPr/>
        </p:nvSpPr>
        <p:spPr>
          <a:xfrm>
            <a:off x="3549856" y="3518875"/>
            <a:ext cx="258363" cy="258363"/>
          </a:xfrm>
          <a:custGeom>
            <a:avLst/>
            <a:gdLst/>
            <a:ahLst/>
            <a:cxnLst/>
            <a:rect l="l" t="t" r="r" b="b"/>
            <a:pathLst>
              <a:path w="258363" h="258363">
                <a:moveTo>
                  <a:pt x="0" y="0"/>
                </a:moveTo>
                <a:lnTo>
                  <a:pt x="258363" y="0"/>
                </a:lnTo>
                <a:lnTo>
                  <a:pt x="258363" y="258363"/>
                </a:lnTo>
                <a:lnTo>
                  <a:pt x="0" y="25836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3549856" y="6320157"/>
            <a:ext cx="258363" cy="258363"/>
          </a:xfrm>
          <a:custGeom>
            <a:avLst/>
            <a:gdLst/>
            <a:ahLst/>
            <a:cxnLst/>
            <a:rect l="l" t="t" r="r" b="b"/>
            <a:pathLst>
              <a:path w="258363" h="258363">
                <a:moveTo>
                  <a:pt x="0" y="0"/>
                </a:moveTo>
                <a:lnTo>
                  <a:pt x="258363" y="0"/>
                </a:lnTo>
                <a:lnTo>
                  <a:pt x="258363" y="258363"/>
                </a:lnTo>
                <a:lnTo>
                  <a:pt x="0" y="25836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249931" y="-238434"/>
            <a:ext cx="2960363" cy="10738859"/>
            <a:chOff x="0" y="0"/>
            <a:chExt cx="779684" cy="2828342"/>
          </a:xfrm>
        </p:grpSpPr>
        <p:sp>
          <p:nvSpPr>
            <p:cNvPr id="8" name="Freeform 8"/>
            <p:cNvSpPr/>
            <p:nvPr/>
          </p:nvSpPr>
          <p:spPr>
            <a:xfrm>
              <a:off x="0" y="0"/>
              <a:ext cx="779684" cy="2828342"/>
            </a:xfrm>
            <a:custGeom>
              <a:avLst/>
              <a:gdLst/>
              <a:ahLst/>
              <a:cxnLst/>
              <a:rect l="l" t="t" r="r" b="b"/>
              <a:pathLst>
                <a:path w="779684" h="2828342">
                  <a:moveTo>
                    <a:pt x="0" y="0"/>
                  </a:moveTo>
                  <a:lnTo>
                    <a:pt x="779684" y="0"/>
                  </a:lnTo>
                  <a:lnTo>
                    <a:pt x="779684" y="2828342"/>
                  </a:lnTo>
                  <a:lnTo>
                    <a:pt x="0" y="2828342"/>
                  </a:lnTo>
                  <a:close/>
                </a:path>
              </a:pathLst>
            </a:custGeom>
            <a:solidFill>
              <a:srgbClr val="414B3B"/>
            </a:solidFill>
            <a:ln w="19050" cap="sq">
              <a:solidFill>
                <a:srgbClr val="FFFFFF"/>
              </a:solidFill>
              <a:prstDash val="solid"/>
              <a:miter/>
            </a:ln>
          </p:spPr>
        </p:sp>
        <p:sp>
          <p:nvSpPr>
            <p:cNvPr id="9" name="TextBox 9"/>
            <p:cNvSpPr txBox="1"/>
            <p:nvPr/>
          </p:nvSpPr>
          <p:spPr>
            <a:xfrm>
              <a:off x="0" y="-66675"/>
              <a:ext cx="779684" cy="2895017"/>
            </a:xfrm>
            <a:prstGeom prst="rect">
              <a:avLst/>
            </a:prstGeom>
          </p:spPr>
          <p:txBody>
            <a:bodyPr lIns="50800" tIns="50800" rIns="50800" bIns="50800" rtlCol="0" anchor="ctr"/>
            <a:lstStyle/>
            <a:p>
              <a:pPr algn="ctr">
                <a:lnSpc>
                  <a:spcPts val="3360"/>
                </a:lnSpc>
              </a:pPr>
              <a:endParaRPr/>
            </a:p>
          </p:txBody>
        </p:sp>
      </p:grpSp>
      <p:sp>
        <p:nvSpPr>
          <p:cNvPr id="10" name="AutoShape 10"/>
          <p:cNvSpPr/>
          <p:nvPr/>
        </p:nvSpPr>
        <p:spPr>
          <a:xfrm rot="-5400000">
            <a:off x="-1244388" y="5949826"/>
            <a:ext cx="5191263" cy="0"/>
          </a:xfrm>
          <a:prstGeom prst="line">
            <a:avLst/>
          </a:prstGeom>
          <a:ln w="19050" cap="flat">
            <a:solidFill>
              <a:srgbClr val="FFFFFF"/>
            </a:solidFill>
            <a:prstDash val="solid"/>
            <a:headEnd type="none" w="sm" len="sm"/>
            <a:tailEnd type="none" w="sm" len="sm"/>
          </a:ln>
        </p:spPr>
      </p:sp>
      <p:sp>
        <p:nvSpPr>
          <p:cNvPr id="11" name="AutoShape 11"/>
          <p:cNvSpPr/>
          <p:nvPr/>
        </p:nvSpPr>
        <p:spPr>
          <a:xfrm rot="-5379697">
            <a:off x="-329554" y="5949826"/>
            <a:ext cx="4032013" cy="0"/>
          </a:xfrm>
          <a:prstGeom prst="line">
            <a:avLst/>
          </a:prstGeom>
          <a:ln w="19050" cap="flat">
            <a:solidFill>
              <a:srgbClr val="FFFFFF"/>
            </a:solidFill>
            <a:prstDash val="solid"/>
            <a:headEnd type="none" w="sm" len="sm"/>
            <a:tailEnd type="none" w="sm" len="sm"/>
          </a:ln>
        </p:spPr>
      </p:sp>
      <p:sp>
        <p:nvSpPr>
          <p:cNvPr id="12" name="AutoShape 12"/>
          <p:cNvSpPr/>
          <p:nvPr/>
        </p:nvSpPr>
        <p:spPr>
          <a:xfrm rot="-5429783">
            <a:off x="-986513" y="5949826"/>
            <a:ext cx="4032122" cy="0"/>
          </a:xfrm>
          <a:prstGeom prst="line">
            <a:avLst/>
          </a:prstGeom>
          <a:ln w="19050" cap="flat">
            <a:solidFill>
              <a:srgbClr val="FFFFFF"/>
            </a:solidFill>
            <a:prstDash val="solid"/>
            <a:headEnd type="none" w="sm" len="sm"/>
            <a:tailEnd type="none" w="sm" len="sm"/>
          </a:ln>
        </p:spPr>
      </p:sp>
      <p:sp>
        <p:nvSpPr>
          <p:cNvPr id="13" name="Freeform 13"/>
          <p:cNvSpPr/>
          <p:nvPr/>
        </p:nvSpPr>
        <p:spPr>
          <a:xfrm>
            <a:off x="394520" y="334333"/>
            <a:ext cx="1921400" cy="1947248"/>
          </a:xfrm>
          <a:custGeom>
            <a:avLst/>
            <a:gdLst/>
            <a:ahLst/>
            <a:cxnLst/>
            <a:rect l="l" t="t" r="r" b="b"/>
            <a:pathLst>
              <a:path w="1921400" h="1947248">
                <a:moveTo>
                  <a:pt x="0" y="0"/>
                </a:moveTo>
                <a:lnTo>
                  <a:pt x="1921400" y="0"/>
                </a:lnTo>
                <a:lnTo>
                  <a:pt x="1921400" y="1947248"/>
                </a:lnTo>
                <a:lnTo>
                  <a:pt x="0" y="1947248"/>
                </a:lnTo>
                <a:lnTo>
                  <a:pt x="0" y="0"/>
                </a:lnTo>
                <a:close/>
              </a:path>
            </a:pathLst>
          </a:custGeom>
          <a:blipFill>
            <a:blip r:embed="rId5"/>
            <a:stretch>
              <a:fillRect/>
            </a:stretch>
          </a:blipFill>
          <a:ln cap="sq">
            <a:noFill/>
            <a:prstDash val="solid"/>
            <a:miter/>
          </a:ln>
        </p:spPr>
      </p:sp>
      <p:sp>
        <p:nvSpPr>
          <p:cNvPr id="14" name="AutoShape 14"/>
          <p:cNvSpPr/>
          <p:nvPr/>
        </p:nvSpPr>
        <p:spPr>
          <a:xfrm flipV="1">
            <a:off x="5345313" y="9596437"/>
            <a:ext cx="0" cy="242505"/>
          </a:xfrm>
          <a:prstGeom prst="line">
            <a:avLst/>
          </a:prstGeom>
          <a:ln w="28575" cap="flat">
            <a:solidFill>
              <a:srgbClr val="414B3B"/>
            </a:solidFill>
            <a:prstDash val="solid"/>
            <a:headEnd type="none" w="sm" len="sm"/>
            <a:tailEnd type="none" w="sm" len="sm"/>
          </a:ln>
        </p:spPr>
      </p:sp>
      <p:sp>
        <p:nvSpPr>
          <p:cNvPr id="15" name="TextBox 15"/>
          <p:cNvSpPr txBox="1"/>
          <p:nvPr/>
        </p:nvSpPr>
        <p:spPr>
          <a:xfrm>
            <a:off x="14978040" y="9537875"/>
            <a:ext cx="2281215" cy="325755"/>
          </a:xfrm>
          <a:prstGeom prst="rect">
            <a:avLst/>
          </a:prstGeom>
        </p:spPr>
        <p:txBody>
          <a:bodyPr lIns="0" tIns="0" rIns="0" bIns="0" rtlCol="0" anchor="t">
            <a:spAutoFit/>
          </a:bodyPr>
          <a:lstStyle/>
          <a:p>
            <a:pPr algn="r">
              <a:lnSpc>
                <a:spcPts val="2520"/>
              </a:lnSpc>
            </a:pPr>
            <a:r>
              <a:rPr lang="en-US" sz="1800">
                <a:solidFill>
                  <a:srgbClr val="414B3B"/>
                </a:solidFill>
                <a:latin typeface="Poppins"/>
                <a:ea typeface="Poppins"/>
                <a:cs typeface="Poppins"/>
                <a:sym typeface="Poppins"/>
              </a:rPr>
              <a:t>Halaman 09</a:t>
            </a:r>
          </a:p>
        </p:txBody>
      </p:sp>
      <p:sp>
        <p:nvSpPr>
          <p:cNvPr id="16" name="TextBox 16"/>
          <p:cNvSpPr txBox="1"/>
          <p:nvPr/>
        </p:nvSpPr>
        <p:spPr>
          <a:xfrm>
            <a:off x="3549856" y="1038225"/>
            <a:ext cx="6474206" cy="2303145"/>
          </a:xfrm>
          <a:prstGeom prst="rect">
            <a:avLst/>
          </a:prstGeom>
        </p:spPr>
        <p:txBody>
          <a:bodyPr lIns="0" tIns="0" rIns="0" bIns="0" rtlCol="0" anchor="t">
            <a:spAutoFit/>
          </a:bodyPr>
          <a:lstStyle/>
          <a:p>
            <a:pPr algn="l">
              <a:lnSpc>
                <a:spcPts val="8640"/>
              </a:lnSpc>
            </a:pPr>
            <a:r>
              <a:rPr lang="en-US" sz="8000">
                <a:solidFill>
                  <a:srgbClr val="414B3B"/>
                </a:solidFill>
                <a:latin typeface="Poppins Heavy"/>
                <a:ea typeface="Poppins Heavy"/>
                <a:cs typeface="Poppins Heavy"/>
                <a:sym typeface="Poppins Heavy"/>
              </a:rPr>
              <a:t>HASIL PENELITIAN</a:t>
            </a:r>
          </a:p>
        </p:txBody>
      </p:sp>
      <p:sp>
        <p:nvSpPr>
          <p:cNvPr id="17" name="TextBox 17"/>
          <p:cNvSpPr txBox="1"/>
          <p:nvPr/>
        </p:nvSpPr>
        <p:spPr>
          <a:xfrm>
            <a:off x="11910419" y="6978947"/>
            <a:ext cx="5170452" cy="288925"/>
          </a:xfrm>
          <a:prstGeom prst="rect">
            <a:avLst/>
          </a:prstGeom>
        </p:spPr>
        <p:txBody>
          <a:bodyPr lIns="0" tIns="0" rIns="0" bIns="0" rtlCol="0" anchor="t">
            <a:spAutoFit/>
          </a:bodyPr>
          <a:lstStyle/>
          <a:p>
            <a:pPr algn="ctr">
              <a:lnSpc>
                <a:spcPts val="2000"/>
              </a:lnSpc>
            </a:pPr>
            <a:r>
              <a:rPr lang="en-US" sz="2000">
                <a:solidFill>
                  <a:srgbClr val="414B3B"/>
                </a:solidFill>
                <a:latin typeface="Poppins Bold Italics"/>
                <a:ea typeface="Poppins Bold Italics"/>
                <a:cs typeface="Poppins Bold Italics"/>
                <a:sym typeface="Poppins Bold Italics"/>
              </a:rPr>
              <a:t>Gambar Media Pembelajaran Sertic</a:t>
            </a:r>
          </a:p>
        </p:txBody>
      </p:sp>
      <p:sp>
        <p:nvSpPr>
          <p:cNvPr id="18" name="TextBox 18"/>
          <p:cNvSpPr txBox="1"/>
          <p:nvPr/>
        </p:nvSpPr>
        <p:spPr>
          <a:xfrm>
            <a:off x="4009843" y="3508375"/>
            <a:ext cx="6797962" cy="2517775"/>
          </a:xfrm>
          <a:prstGeom prst="rect">
            <a:avLst/>
          </a:prstGeom>
        </p:spPr>
        <p:txBody>
          <a:bodyPr lIns="0" tIns="0" rIns="0" bIns="0" rtlCol="0" anchor="t">
            <a:spAutoFit/>
          </a:bodyPr>
          <a:lstStyle/>
          <a:p>
            <a:pPr algn="l">
              <a:lnSpc>
                <a:spcPts val="2000"/>
              </a:lnSpc>
            </a:pPr>
            <a:r>
              <a:rPr lang="en-US" sz="2000">
                <a:solidFill>
                  <a:srgbClr val="414B3B"/>
                </a:solidFill>
                <a:latin typeface="Poppins Bold Italics"/>
                <a:ea typeface="Poppins Bold Italics"/>
                <a:cs typeface="Poppins Bold Italics"/>
                <a:sym typeface="Poppins Bold Italics"/>
              </a:rPr>
              <a:t>Hasil penelitian dan pengembangan ini bertujuan untuk menghasilkan metode pembelajaran dengan menggunakan metode pengembangan media pembelajaran interaktif berbasis mobile. Metode pembelajaran dengan menggunakan pengembangan media pembelajaran interaktifberbasis mobile ini di gunakanuntuk meningkatkan pengetahuan dasar Fiber optic peserta didik terhadap mata pelajaran Dasar – dasar Teknik Komputer danTelekomunikasi. </a:t>
            </a:r>
          </a:p>
        </p:txBody>
      </p:sp>
      <p:sp>
        <p:nvSpPr>
          <p:cNvPr id="19" name="TextBox 19"/>
          <p:cNvSpPr txBox="1"/>
          <p:nvPr/>
        </p:nvSpPr>
        <p:spPr>
          <a:xfrm>
            <a:off x="4009843" y="6309657"/>
            <a:ext cx="6797962" cy="2765425"/>
          </a:xfrm>
          <a:prstGeom prst="rect">
            <a:avLst/>
          </a:prstGeom>
        </p:spPr>
        <p:txBody>
          <a:bodyPr lIns="0" tIns="0" rIns="0" bIns="0" rtlCol="0" anchor="t">
            <a:spAutoFit/>
          </a:bodyPr>
          <a:lstStyle/>
          <a:p>
            <a:pPr algn="l">
              <a:lnSpc>
                <a:spcPts val="2000"/>
              </a:lnSpc>
            </a:pPr>
            <a:r>
              <a:rPr lang="en-US" sz="2000">
                <a:solidFill>
                  <a:srgbClr val="414B3B"/>
                </a:solidFill>
                <a:latin typeface="Poppins Italics"/>
                <a:ea typeface="Poppins Italics"/>
                <a:cs typeface="Poppins Italics"/>
                <a:sym typeface="Poppins Italics"/>
              </a:rPr>
              <a:t> Penelitian ini menggunakan jenis penelitian pengembangan Reseach and Development (R&amp;D). Metode pada penelitian ini menggunakan model MDLC (Multimedia Development Life Cycle) versi Rickman Roedavan yang terdiri dari lima tahap yaitu. Inisialisasi (Initialization), Desain Cetak Biru (Blueprint Design), Persiapan Aset (Asset Preparation), Pengembangan Produk (Product Development), Pengujian &amp; Validasi (Testing &amp; Validation). Penelitian ini bertujuan untuk mendeskrip</a:t>
            </a:r>
          </a:p>
        </p:txBody>
      </p:sp>
      <p:sp>
        <p:nvSpPr>
          <p:cNvPr id="20" name="TextBox 20"/>
          <p:cNvSpPr txBox="1"/>
          <p:nvPr/>
        </p:nvSpPr>
        <p:spPr>
          <a:xfrm>
            <a:off x="145212" y="8944518"/>
            <a:ext cx="2420016" cy="622860"/>
          </a:xfrm>
          <a:prstGeom prst="rect">
            <a:avLst/>
          </a:prstGeom>
        </p:spPr>
        <p:txBody>
          <a:bodyPr lIns="0" tIns="0" rIns="0" bIns="0" rtlCol="0" anchor="t">
            <a:spAutoFit/>
          </a:bodyPr>
          <a:lstStyle/>
          <a:p>
            <a:pPr algn="ctr">
              <a:lnSpc>
                <a:spcPts val="2399"/>
              </a:lnSpc>
            </a:pPr>
            <a:r>
              <a:rPr lang="en-US" sz="2399" spc="196">
                <a:solidFill>
                  <a:srgbClr val="414B3B"/>
                </a:solidFill>
                <a:latin typeface="Poppins"/>
                <a:ea typeface="Poppins"/>
                <a:cs typeface="Poppins"/>
                <a:sym typeface="Poppins"/>
              </a:rPr>
              <a:t>SKRIPSI</a:t>
            </a:r>
          </a:p>
          <a:p>
            <a:pPr algn="ctr">
              <a:lnSpc>
                <a:spcPts val="2399"/>
              </a:lnSpc>
            </a:pPr>
            <a:r>
              <a:rPr lang="en-US" sz="2399" spc="196">
                <a:solidFill>
                  <a:srgbClr val="414B3B"/>
                </a:solidFill>
                <a:latin typeface="Poppins"/>
                <a:ea typeface="Poppins"/>
                <a:cs typeface="Poppins"/>
                <a:sym typeface="Poppins"/>
              </a:rPr>
              <a:t>2024</a:t>
            </a:r>
          </a:p>
        </p:txBody>
      </p:sp>
      <p:sp>
        <p:nvSpPr>
          <p:cNvPr id="21" name="TextBox 21"/>
          <p:cNvSpPr txBox="1"/>
          <p:nvPr/>
        </p:nvSpPr>
        <p:spPr>
          <a:xfrm>
            <a:off x="-184423" y="2408948"/>
            <a:ext cx="3071334" cy="855980"/>
          </a:xfrm>
          <a:prstGeom prst="rect">
            <a:avLst/>
          </a:prstGeom>
        </p:spPr>
        <p:txBody>
          <a:bodyPr lIns="0" tIns="0" rIns="0" bIns="0" rtlCol="0" anchor="t">
            <a:spAutoFit/>
          </a:bodyPr>
          <a:lstStyle/>
          <a:p>
            <a:pPr algn="ctr">
              <a:lnSpc>
                <a:spcPts val="2199"/>
              </a:lnSpc>
            </a:pPr>
            <a:r>
              <a:rPr lang="en-US" sz="2199" spc="180">
                <a:solidFill>
                  <a:srgbClr val="FDFAF5"/>
                </a:solidFill>
                <a:latin typeface="Poppins"/>
                <a:ea typeface="Poppins"/>
                <a:cs typeface="Poppins"/>
                <a:sym typeface="Poppins"/>
              </a:rPr>
              <a:t>UNIVERSITAS MUHAMMADIYAH RIAU</a:t>
            </a:r>
          </a:p>
        </p:txBody>
      </p:sp>
      <p:sp>
        <p:nvSpPr>
          <p:cNvPr id="22" name="TextBox 22"/>
          <p:cNvSpPr txBox="1"/>
          <p:nvPr/>
        </p:nvSpPr>
        <p:spPr>
          <a:xfrm>
            <a:off x="5512001" y="9539287"/>
            <a:ext cx="3685057" cy="325755"/>
          </a:xfrm>
          <a:prstGeom prst="rect">
            <a:avLst/>
          </a:prstGeom>
        </p:spPr>
        <p:txBody>
          <a:bodyPr lIns="0" tIns="0" rIns="0" bIns="0" rtlCol="0" anchor="t">
            <a:spAutoFit/>
          </a:bodyPr>
          <a:lstStyle/>
          <a:p>
            <a:pPr algn="l">
              <a:lnSpc>
                <a:spcPts val="2520"/>
              </a:lnSpc>
            </a:pPr>
            <a:r>
              <a:rPr lang="en-US" sz="1800">
                <a:solidFill>
                  <a:srgbClr val="414B3B"/>
                </a:solidFill>
                <a:latin typeface="Poppins"/>
                <a:ea typeface="Poppins"/>
                <a:cs typeface="Poppins"/>
                <a:sym typeface="Poppins"/>
              </a:rPr>
              <a:t>Jurusan Pendidikan Informatika</a:t>
            </a:r>
          </a:p>
        </p:txBody>
      </p:sp>
      <p:sp>
        <p:nvSpPr>
          <p:cNvPr id="23" name="TextBox 23"/>
          <p:cNvSpPr txBox="1"/>
          <p:nvPr/>
        </p:nvSpPr>
        <p:spPr>
          <a:xfrm>
            <a:off x="3044964" y="9596437"/>
            <a:ext cx="2161078" cy="265557"/>
          </a:xfrm>
          <a:prstGeom prst="rect">
            <a:avLst/>
          </a:prstGeom>
        </p:spPr>
        <p:txBody>
          <a:bodyPr lIns="0" tIns="0" rIns="0" bIns="0" rtlCol="0" anchor="t">
            <a:spAutoFit/>
          </a:bodyPr>
          <a:lstStyle/>
          <a:p>
            <a:pPr algn="r">
              <a:lnSpc>
                <a:spcPts val="1944"/>
              </a:lnSpc>
            </a:pPr>
            <a:r>
              <a:rPr lang="en-US" sz="1800" spc="89">
                <a:solidFill>
                  <a:srgbClr val="414B3B"/>
                </a:solidFill>
                <a:latin typeface="Poppins Bold"/>
                <a:ea typeface="Poppins Bold"/>
                <a:cs typeface="Poppins Bold"/>
                <a:sym typeface="Poppins Bold"/>
              </a:rPr>
              <a:t>Anisa Aprilia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Custom</PresentationFormat>
  <Paragraphs>206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Poppins Italics</vt:lpstr>
      <vt:lpstr>Poppins Ultra-Bold</vt:lpstr>
      <vt:lpstr>Poppins Bold</vt:lpstr>
      <vt:lpstr>Poppins Heavy</vt:lpstr>
      <vt:lpstr>Poppins Bold Italics</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Bismillah Anisa Aprilia Insyallah S, Pd</dc:title>
  <cp:lastModifiedBy>ASUS</cp:lastModifiedBy>
  <cp:revision>2</cp:revision>
  <dcterms:created xsi:type="dcterms:W3CDTF">2006-08-16T00:00:00Z</dcterms:created>
  <dcterms:modified xsi:type="dcterms:W3CDTF">2024-11-06T08:44:45Z</dcterms:modified>
  <dc:identifier>DAGNoUXQG8I</dc:identifier>
</cp:coreProperties>
</file>