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Canva Sans Bold" panose="020B0604020202020204" charset="0"/>
      <p:regular r:id="rId15"/>
    </p:embeddedFont>
    <p:embeddedFont>
      <p:font typeface="Helveticish Bold" panose="020B0604020202020204" charset="0"/>
      <p:regular r:id="rId16"/>
    </p:embeddedFont>
    <p:embeddedFont>
      <p:font typeface="Poppins Bold" panose="020B0604020202020204" charset="0"/>
      <p:regular r:id="rId17"/>
    </p:embeddedFont>
    <p:embeddedFont>
      <p:font typeface="Poppins Light" panose="00000400000000000000" pitchFamily="2" charset="0"/>
      <p:regular r:id="rId18"/>
    </p:embeddedFont>
    <p:embeddedFont>
      <p:font typeface="Poppins Light Bold" panose="020B0604020202020204" charset="0"/>
      <p:regular r:id="rId19"/>
    </p:embeddedFont>
    <p:embeddedFont>
      <p:font typeface="Poppins Medium" panose="00000600000000000000" pitchFamily="2" charset="0"/>
      <p:regular r:id="rId20"/>
    </p:embeddedFont>
    <p:embeddedFont>
      <p:font typeface="Poppins Medium 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85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246099"/>
            <a:ext cx="18288000" cy="3106194"/>
            <a:chOff x="0" y="0"/>
            <a:chExt cx="6186311" cy="10507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050737"/>
            </a:xfrm>
            <a:custGeom>
              <a:avLst/>
              <a:gdLst/>
              <a:ahLst/>
              <a:cxnLst/>
              <a:rect l="l" t="t" r="r" b="b"/>
              <a:pathLst>
                <a:path w="6186311" h="1050737">
                  <a:moveTo>
                    <a:pt x="0" y="0"/>
                  </a:moveTo>
                  <a:lnTo>
                    <a:pt x="6186311" y="0"/>
                  </a:lnTo>
                  <a:lnTo>
                    <a:pt x="6186311" y="1050737"/>
                  </a:lnTo>
                  <a:lnTo>
                    <a:pt x="0" y="1050737"/>
                  </a:lnTo>
                  <a:close/>
                </a:path>
              </a:pathLst>
            </a:custGeom>
            <a:solidFill>
              <a:srgbClr val="EEEEEE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123950" y="8200332"/>
            <a:ext cx="1048243" cy="1048243"/>
          </a:xfrm>
          <a:custGeom>
            <a:avLst/>
            <a:gdLst/>
            <a:ahLst/>
            <a:cxnLst/>
            <a:rect l="l" t="t" r="r" b="b"/>
            <a:pathLst>
              <a:path w="1048243" h="1048243">
                <a:moveTo>
                  <a:pt x="0" y="0"/>
                </a:moveTo>
                <a:lnTo>
                  <a:pt x="1048243" y="0"/>
                </a:lnTo>
                <a:lnTo>
                  <a:pt x="1048243" y="1048243"/>
                </a:lnTo>
                <a:lnTo>
                  <a:pt x="0" y="10482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94782" y="2021547"/>
            <a:ext cx="7667441" cy="7904578"/>
          </a:xfrm>
          <a:custGeom>
            <a:avLst/>
            <a:gdLst/>
            <a:ahLst/>
            <a:cxnLst/>
            <a:rect l="l" t="t" r="r" b="b"/>
            <a:pathLst>
              <a:path w="7667441" h="7904578">
                <a:moveTo>
                  <a:pt x="0" y="0"/>
                </a:moveTo>
                <a:lnTo>
                  <a:pt x="7667441" y="0"/>
                </a:lnTo>
                <a:lnTo>
                  <a:pt x="7667441" y="7904578"/>
                </a:lnTo>
                <a:lnTo>
                  <a:pt x="0" y="79045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2334724"/>
            <a:ext cx="9609596" cy="428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79"/>
              </a:lnSpc>
            </a:pPr>
            <a:r>
              <a:rPr lang="en-US" sz="5649" spc="175">
                <a:solidFill>
                  <a:srgbClr val="2D4263"/>
                </a:solidFill>
                <a:latin typeface="Poppins Bold"/>
                <a:ea typeface="Poppins Bold"/>
                <a:cs typeface="Poppins Bold"/>
                <a:sym typeface="Poppins Bold"/>
              </a:rPr>
              <a:t>Developing a Multimodal Electronic Module for English Structure Learning at Higher Education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23950" y="7517306"/>
            <a:ext cx="2903533" cy="405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2D426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PRESENTED BY: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404315" y="8133657"/>
            <a:ext cx="7346596" cy="547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>
                <a:solidFill>
                  <a:srgbClr val="191919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Prof. Dr. Afrianto Daud, M.Ed.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23950" y="1469812"/>
            <a:ext cx="5246199" cy="405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191919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Research Presentation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404315" y="8809915"/>
            <a:ext cx="5605395" cy="448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>
                <a:solidFill>
                  <a:srgbClr val="191919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Universitas Riau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847771"/>
            <a:chOff x="0" y="0"/>
            <a:chExt cx="6186311" cy="2867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286777"/>
            </a:xfrm>
            <a:custGeom>
              <a:avLst/>
              <a:gdLst/>
              <a:ahLst/>
              <a:cxnLst/>
              <a:rect l="l" t="t" r="r" b="b"/>
              <a:pathLst>
                <a:path w="6186311" h="286777">
                  <a:moveTo>
                    <a:pt x="0" y="0"/>
                  </a:moveTo>
                  <a:lnTo>
                    <a:pt x="6186311" y="0"/>
                  </a:lnTo>
                  <a:lnTo>
                    <a:pt x="6186311" y="286777"/>
                  </a:lnTo>
                  <a:lnTo>
                    <a:pt x="0" y="286777"/>
                  </a:lnTo>
                  <a:close/>
                </a:path>
              </a:pathLst>
            </a:custGeom>
            <a:solidFill>
              <a:srgbClr val="EEEEE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847771" cy="847771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C84B31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8535176" y="2868635"/>
            <a:ext cx="9094748" cy="5803045"/>
          </a:xfrm>
          <a:custGeom>
            <a:avLst/>
            <a:gdLst/>
            <a:ahLst/>
            <a:cxnLst/>
            <a:rect l="l" t="t" r="r" b="b"/>
            <a:pathLst>
              <a:path w="9094748" h="5803045">
                <a:moveTo>
                  <a:pt x="0" y="0"/>
                </a:moveTo>
                <a:lnTo>
                  <a:pt x="9094748" y="0"/>
                </a:lnTo>
                <a:lnTo>
                  <a:pt x="9094748" y="5803045"/>
                </a:lnTo>
                <a:lnTo>
                  <a:pt x="0" y="58030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123950" y="242910"/>
            <a:ext cx="10592755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spc="74">
                <a:solidFill>
                  <a:srgbClr val="2D426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Research Results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4759" y="242910"/>
            <a:ext cx="538253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spc="74">
                <a:solidFill>
                  <a:srgbClr val="EEEEE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IV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23950" y="1689703"/>
            <a:ext cx="5366747" cy="618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19"/>
              </a:lnSpc>
            </a:pPr>
            <a:r>
              <a:rPr lang="en-US" sz="3199" b="1">
                <a:solidFill>
                  <a:srgbClr val="2D4263"/>
                </a:solidFill>
                <a:latin typeface="Poppins Medium Bold"/>
                <a:ea typeface="Poppins Medium Bold"/>
                <a:cs typeface="Poppins Medium Bold"/>
                <a:sym typeface="Poppins Medium Bold"/>
              </a:rPr>
              <a:t>Experts Validation Result: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6295995"/>
            <a:ext cx="6916410" cy="2985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59"/>
              </a:lnSpc>
            </a:pPr>
            <a:r>
              <a:rPr lang="en-US" sz="2699">
                <a:solidFill>
                  <a:srgbClr val="2D4263"/>
                </a:solidFill>
                <a:latin typeface="Poppins Light"/>
                <a:ea typeface="Poppins Light"/>
                <a:cs typeface="Poppins Light"/>
                <a:sym typeface="Poppins Light"/>
              </a:rPr>
              <a:t>The average of material validation is 3.44 which is categorized as </a:t>
            </a:r>
            <a:r>
              <a:rPr lang="en-US" sz="2699">
                <a:solidFill>
                  <a:srgbClr val="2D4263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Very Valid</a:t>
            </a:r>
            <a:r>
              <a:rPr lang="en-US" sz="2699">
                <a:solidFill>
                  <a:srgbClr val="2D4263"/>
                </a:solidFill>
                <a:latin typeface="Poppins Light"/>
                <a:ea typeface="Poppins Light"/>
                <a:cs typeface="Poppins Light"/>
                <a:sym typeface="Poppins Light"/>
              </a:rPr>
              <a:t>, ensuring ease of use and engagement. The media aspects of the e-module was revised based on the validation result.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717191" y="1689703"/>
            <a:ext cx="5366747" cy="618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19"/>
              </a:lnSpc>
            </a:pPr>
            <a:r>
              <a:rPr lang="en-US" sz="3199" b="1">
                <a:solidFill>
                  <a:srgbClr val="67BB0F"/>
                </a:solidFill>
                <a:latin typeface="Poppins Medium Bold"/>
                <a:ea typeface="Poppins Medium Bold"/>
                <a:cs typeface="Poppins Medium Bold"/>
                <a:sym typeface="Poppins Medium Bold"/>
              </a:rPr>
              <a:t>Media Validation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47771" y="3194093"/>
            <a:ext cx="6916410" cy="2638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55"/>
              </a:lnSpc>
            </a:pPr>
            <a:r>
              <a:rPr lang="en-US" sz="2799">
                <a:solidFill>
                  <a:srgbClr val="2D4263"/>
                </a:solidFill>
                <a:latin typeface="Poppins Light"/>
                <a:ea typeface="Poppins Light"/>
                <a:cs typeface="Poppins Light"/>
                <a:sym typeface="Poppins Light"/>
              </a:rPr>
              <a:t>Five aspects of media validation: </a:t>
            </a:r>
            <a:r>
              <a:rPr lang="en-US" sz="2799">
                <a:solidFill>
                  <a:srgbClr val="2D4263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screen design</a:t>
            </a:r>
            <a:r>
              <a:rPr lang="en-US" sz="2799">
                <a:solidFill>
                  <a:srgbClr val="2D4263"/>
                </a:solidFill>
                <a:latin typeface="Poppins Light"/>
                <a:ea typeface="Poppins Light"/>
                <a:cs typeface="Poppins Light"/>
                <a:sym typeface="Poppins Light"/>
              </a:rPr>
              <a:t> (3.29/4), </a:t>
            </a:r>
            <a:r>
              <a:rPr lang="en-US" sz="2799">
                <a:solidFill>
                  <a:srgbClr val="2D4263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ease of use</a:t>
            </a:r>
            <a:r>
              <a:rPr lang="en-US" sz="2799">
                <a:solidFill>
                  <a:srgbClr val="2D4263"/>
                </a:solidFill>
                <a:latin typeface="Poppins Light"/>
                <a:ea typeface="Poppins Light"/>
                <a:cs typeface="Poppins Light"/>
                <a:sym typeface="Poppins Light"/>
              </a:rPr>
              <a:t> (3.86/4), </a:t>
            </a:r>
            <a:r>
              <a:rPr lang="en-US" sz="2799">
                <a:solidFill>
                  <a:srgbClr val="2D4263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consistency </a:t>
            </a:r>
            <a:r>
              <a:rPr lang="en-US" sz="2799">
                <a:solidFill>
                  <a:srgbClr val="2D4263"/>
                </a:solidFill>
                <a:latin typeface="Poppins Light"/>
                <a:ea typeface="Poppins Light"/>
                <a:cs typeface="Poppins Light"/>
                <a:sym typeface="Poppins Light"/>
              </a:rPr>
              <a:t>(3/4), </a:t>
            </a:r>
            <a:r>
              <a:rPr lang="en-US" sz="2799">
                <a:solidFill>
                  <a:srgbClr val="2D4263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functionality </a:t>
            </a:r>
            <a:r>
              <a:rPr lang="en-US" sz="2799">
                <a:solidFill>
                  <a:srgbClr val="2D4263"/>
                </a:solidFill>
                <a:latin typeface="Poppins Light"/>
                <a:ea typeface="Poppins Light"/>
                <a:cs typeface="Poppins Light"/>
                <a:sym typeface="Poppins Light"/>
              </a:rPr>
              <a:t>(3.50/4), and </a:t>
            </a:r>
            <a:r>
              <a:rPr lang="en-US" sz="2799">
                <a:solidFill>
                  <a:srgbClr val="2D4263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graphics </a:t>
            </a:r>
            <a:r>
              <a:rPr lang="en-US" sz="2799">
                <a:solidFill>
                  <a:srgbClr val="2D4263"/>
                </a:solidFill>
                <a:latin typeface="Poppins Light"/>
                <a:ea typeface="Poppins Light"/>
                <a:cs typeface="Poppins Light"/>
                <a:sym typeface="Poppins Light"/>
              </a:rPr>
              <a:t>(3.57/4).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847771"/>
            <a:chOff x="0" y="0"/>
            <a:chExt cx="6186311" cy="2867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286777"/>
            </a:xfrm>
            <a:custGeom>
              <a:avLst/>
              <a:gdLst/>
              <a:ahLst/>
              <a:cxnLst/>
              <a:rect l="l" t="t" r="r" b="b"/>
              <a:pathLst>
                <a:path w="6186311" h="286777">
                  <a:moveTo>
                    <a:pt x="0" y="0"/>
                  </a:moveTo>
                  <a:lnTo>
                    <a:pt x="6186311" y="0"/>
                  </a:lnTo>
                  <a:lnTo>
                    <a:pt x="6186311" y="286777"/>
                  </a:lnTo>
                  <a:lnTo>
                    <a:pt x="0" y="286777"/>
                  </a:lnTo>
                  <a:close/>
                </a:path>
              </a:pathLst>
            </a:custGeom>
            <a:solidFill>
              <a:srgbClr val="EEEEE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847771" cy="847771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C84B31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123950" y="3067899"/>
            <a:ext cx="6863531" cy="6452352"/>
          </a:xfrm>
          <a:custGeom>
            <a:avLst/>
            <a:gdLst/>
            <a:ahLst/>
            <a:cxnLst/>
            <a:rect l="l" t="t" r="r" b="b"/>
            <a:pathLst>
              <a:path w="6863531" h="6452352">
                <a:moveTo>
                  <a:pt x="0" y="0"/>
                </a:moveTo>
                <a:lnTo>
                  <a:pt x="6863531" y="0"/>
                </a:lnTo>
                <a:lnTo>
                  <a:pt x="6863531" y="6452352"/>
                </a:lnTo>
                <a:lnTo>
                  <a:pt x="0" y="64523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123950" y="242910"/>
            <a:ext cx="10592755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spc="74">
                <a:solidFill>
                  <a:srgbClr val="2D426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Research Results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4759" y="242910"/>
            <a:ext cx="538253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spc="74">
                <a:solidFill>
                  <a:srgbClr val="EEEEE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IV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23950" y="1689703"/>
            <a:ext cx="5366747" cy="618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19"/>
              </a:lnSpc>
            </a:pPr>
            <a:r>
              <a:rPr lang="en-US" sz="3199" b="1">
                <a:solidFill>
                  <a:srgbClr val="2D4263"/>
                </a:solidFill>
                <a:latin typeface="Poppins Medium Bold"/>
                <a:ea typeface="Poppins Medium Bold"/>
                <a:cs typeface="Poppins Medium Bold"/>
                <a:sym typeface="Poppins Medium Bold"/>
              </a:rPr>
              <a:t>Experts Validation Result: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717191" y="1689703"/>
            <a:ext cx="5366747" cy="618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19"/>
              </a:lnSpc>
            </a:pPr>
            <a:r>
              <a:rPr lang="en-US" sz="3199" b="1">
                <a:solidFill>
                  <a:srgbClr val="5271FF"/>
                </a:solidFill>
                <a:latin typeface="Poppins Medium Bold"/>
                <a:ea typeface="Poppins Medium Bold"/>
                <a:cs typeface="Poppins Medium Bold"/>
                <a:sym typeface="Poppins Medium Bold"/>
              </a:rPr>
              <a:t>Overall Validation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854553" y="4434153"/>
            <a:ext cx="6409794" cy="2694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9"/>
              </a:lnSpc>
            </a:pPr>
            <a:r>
              <a:rPr lang="en-US" sz="2835">
                <a:solidFill>
                  <a:srgbClr val="2D4263"/>
                </a:solidFill>
                <a:latin typeface="Poppins Light"/>
                <a:ea typeface="Poppins Light"/>
                <a:cs typeface="Poppins Light"/>
                <a:sym typeface="Poppins Light"/>
              </a:rPr>
              <a:t>The overall result suggests that the multimodal-based e-module developed in this research excels in both the quality of its </a:t>
            </a:r>
            <a:r>
              <a:rPr lang="en-US" sz="2835">
                <a:solidFill>
                  <a:srgbClr val="2D4263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material</a:t>
            </a:r>
            <a:r>
              <a:rPr lang="en-US" sz="2835">
                <a:solidFill>
                  <a:srgbClr val="2D4263"/>
                </a:solidFill>
                <a:latin typeface="Poppins Light"/>
                <a:ea typeface="Poppins Light"/>
                <a:cs typeface="Poppins Light"/>
                <a:sym typeface="Poppins Light"/>
              </a:rPr>
              <a:t> and </a:t>
            </a:r>
            <a:r>
              <a:rPr lang="en-US" sz="2835">
                <a:solidFill>
                  <a:srgbClr val="2D4263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media</a:t>
            </a:r>
            <a:r>
              <a:rPr lang="en-US" sz="2835">
                <a:solidFill>
                  <a:srgbClr val="2D4263"/>
                </a:solidFill>
                <a:latin typeface="Poppins Light"/>
                <a:ea typeface="Poppins Light"/>
                <a:cs typeface="Poppins Light"/>
                <a:sym typeface="Poppins Light"/>
              </a:rPr>
              <a:t> elements.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847771"/>
            <a:chOff x="0" y="0"/>
            <a:chExt cx="6186311" cy="2867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286777"/>
            </a:xfrm>
            <a:custGeom>
              <a:avLst/>
              <a:gdLst/>
              <a:ahLst/>
              <a:cxnLst/>
              <a:rect l="l" t="t" r="r" b="b"/>
              <a:pathLst>
                <a:path w="6186311" h="286777">
                  <a:moveTo>
                    <a:pt x="0" y="0"/>
                  </a:moveTo>
                  <a:lnTo>
                    <a:pt x="6186311" y="0"/>
                  </a:lnTo>
                  <a:lnTo>
                    <a:pt x="6186311" y="286777"/>
                  </a:lnTo>
                  <a:lnTo>
                    <a:pt x="0" y="286777"/>
                  </a:lnTo>
                  <a:close/>
                </a:path>
              </a:pathLst>
            </a:custGeom>
            <a:solidFill>
              <a:srgbClr val="EEEEE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847771" cy="847771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C84B31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561300" y="1319021"/>
            <a:ext cx="5798941" cy="8209344"/>
          </a:xfrm>
          <a:custGeom>
            <a:avLst/>
            <a:gdLst/>
            <a:ahLst/>
            <a:cxnLst/>
            <a:rect l="l" t="t" r="r" b="b"/>
            <a:pathLst>
              <a:path w="5798941" h="8209344">
                <a:moveTo>
                  <a:pt x="0" y="0"/>
                </a:moveTo>
                <a:lnTo>
                  <a:pt x="5798942" y="0"/>
                </a:lnTo>
                <a:lnTo>
                  <a:pt x="5798942" y="8209344"/>
                </a:lnTo>
                <a:lnTo>
                  <a:pt x="0" y="82093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123950" y="242910"/>
            <a:ext cx="10592755" cy="362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spc="74">
                <a:solidFill>
                  <a:srgbClr val="2D426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Conclusion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4759" y="242910"/>
            <a:ext cx="538253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spc="74">
                <a:solidFill>
                  <a:srgbClr val="EEEEE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V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531945" y="2895423"/>
            <a:ext cx="8115300" cy="5390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7155" lvl="1" indent="-288578" algn="l">
              <a:lnSpc>
                <a:spcPts val="4811"/>
              </a:lnSpc>
              <a:buFont typeface="Arial"/>
              <a:buChar char="•"/>
            </a:pPr>
            <a:r>
              <a:rPr lang="en-US" sz="2673">
                <a:solidFill>
                  <a:srgbClr val="2D4263"/>
                </a:solidFill>
                <a:latin typeface="Poppins Light"/>
                <a:ea typeface="Poppins Light"/>
                <a:cs typeface="Poppins Light"/>
                <a:sym typeface="Poppins Light"/>
              </a:rPr>
              <a:t>The validated multimodal e-module effectively meets the needs of post-intermediate Structure courses, enhancing students’ learning experience in blended environments.</a:t>
            </a:r>
          </a:p>
          <a:p>
            <a:pPr marL="577155" lvl="1" indent="-288578" algn="l">
              <a:lnSpc>
                <a:spcPts val="4811"/>
              </a:lnSpc>
              <a:buFont typeface="Arial"/>
              <a:buChar char="•"/>
            </a:pPr>
            <a:r>
              <a:rPr lang="en-US" sz="2673">
                <a:solidFill>
                  <a:srgbClr val="2D4263"/>
                </a:solidFill>
                <a:latin typeface="Poppins Light"/>
                <a:ea typeface="Poppins Light"/>
                <a:cs typeface="Poppins Light"/>
                <a:sym typeface="Poppins Light"/>
              </a:rPr>
              <a:t>It supports student engagement and autonomy in English grammar learning, addressing gaps in digital resources for English education at Universitas Riau.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7666388"/>
            <a:chOff x="0" y="0"/>
            <a:chExt cx="6186311" cy="25933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2593322"/>
            </a:xfrm>
            <a:custGeom>
              <a:avLst/>
              <a:gdLst/>
              <a:ahLst/>
              <a:cxnLst/>
              <a:rect l="l" t="t" r="r" b="b"/>
              <a:pathLst>
                <a:path w="6186311" h="2593322">
                  <a:moveTo>
                    <a:pt x="0" y="0"/>
                  </a:moveTo>
                  <a:lnTo>
                    <a:pt x="6186311" y="0"/>
                  </a:lnTo>
                  <a:lnTo>
                    <a:pt x="6186311" y="2593322"/>
                  </a:lnTo>
                  <a:lnTo>
                    <a:pt x="0" y="2593322"/>
                  </a:lnTo>
                  <a:close/>
                </a:path>
              </a:pathLst>
            </a:custGeom>
            <a:solidFill>
              <a:srgbClr val="EEEEEE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8803765" y="848576"/>
            <a:ext cx="8899125" cy="6518609"/>
          </a:xfrm>
          <a:custGeom>
            <a:avLst/>
            <a:gdLst/>
            <a:ahLst/>
            <a:cxnLst/>
            <a:rect l="l" t="t" r="r" b="b"/>
            <a:pathLst>
              <a:path w="8899125" h="6518609">
                <a:moveTo>
                  <a:pt x="0" y="0"/>
                </a:moveTo>
                <a:lnTo>
                  <a:pt x="8899125" y="0"/>
                </a:lnTo>
                <a:lnTo>
                  <a:pt x="8899125" y="6518609"/>
                </a:lnTo>
                <a:lnTo>
                  <a:pt x="0" y="65186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264047" y="3842719"/>
            <a:ext cx="8751486" cy="2657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60"/>
              </a:lnSpc>
            </a:pPr>
            <a:r>
              <a:rPr lang="en-US" sz="8800" spc="272">
                <a:solidFill>
                  <a:srgbClr val="2D4263"/>
                </a:solidFill>
                <a:latin typeface="Poppins Bold"/>
                <a:ea typeface="Poppins Bold"/>
                <a:cs typeface="Poppins Bold"/>
                <a:sym typeface="Poppins Bold"/>
              </a:rPr>
              <a:t>Thank you </a:t>
            </a:r>
          </a:p>
          <a:p>
            <a:pPr algn="l">
              <a:lnSpc>
                <a:spcPts val="10560"/>
              </a:lnSpc>
            </a:pPr>
            <a:r>
              <a:rPr lang="en-US" sz="8800" spc="272">
                <a:solidFill>
                  <a:srgbClr val="2D4263"/>
                </a:solidFill>
                <a:latin typeface="Poppins Bold"/>
                <a:ea typeface="Poppins Bold"/>
                <a:cs typeface="Poppins Bold"/>
                <a:sym typeface="Poppins Bold"/>
              </a:rPr>
              <a:t>for listening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64047" y="2744398"/>
            <a:ext cx="2903533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2D426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The End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847771"/>
            <a:chOff x="0" y="0"/>
            <a:chExt cx="6186311" cy="2867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286777"/>
            </a:xfrm>
            <a:custGeom>
              <a:avLst/>
              <a:gdLst/>
              <a:ahLst/>
              <a:cxnLst/>
              <a:rect l="l" t="t" r="r" b="b"/>
              <a:pathLst>
                <a:path w="6186311" h="286777">
                  <a:moveTo>
                    <a:pt x="0" y="0"/>
                  </a:moveTo>
                  <a:lnTo>
                    <a:pt x="6186311" y="0"/>
                  </a:lnTo>
                  <a:lnTo>
                    <a:pt x="6186311" y="286777"/>
                  </a:lnTo>
                  <a:lnTo>
                    <a:pt x="0" y="286777"/>
                  </a:lnTo>
                  <a:close/>
                </a:path>
              </a:pathLst>
            </a:custGeom>
            <a:solidFill>
              <a:srgbClr val="EEEEE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847771" cy="847771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C84B31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847771" y="2589776"/>
            <a:ext cx="5281075" cy="6249792"/>
          </a:xfrm>
          <a:custGeom>
            <a:avLst/>
            <a:gdLst/>
            <a:ahLst/>
            <a:cxnLst/>
            <a:rect l="l" t="t" r="r" b="b"/>
            <a:pathLst>
              <a:path w="5281075" h="6249792">
                <a:moveTo>
                  <a:pt x="0" y="0"/>
                </a:moveTo>
                <a:lnTo>
                  <a:pt x="5281074" y="0"/>
                </a:lnTo>
                <a:lnTo>
                  <a:pt x="5281074" y="6249793"/>
                </a:lnTo>
                <a:lnTo>
                  <a:pt x="0" y="62497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123950" y="242910"/>
            <a:ext cx="10592755" cy="362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spc="74">
                <a:solidFill>
                  <a:srgbClr val="2D426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Research Background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4759" y="242910"/>
            <a:ext cx="538253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spc="74">
                <a:solidFill>
                  <a:srgbClr val="EEEEE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43426" y="4526322"/>
            <a:ext cx="10905518" cy="4087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79"/>
              </a:lnSpc>
            </a:pPr>
            <a:r>
              <a:rPr lang="en-US" sz="2599">
                <a:solidFill>
                  <a:srgbClr val="2D4263"/>
                </a:solidFill>
                <a:latin typeface="Poppins Light"/>
                <a:ea typeface="Poppins Light"/>
                <a:cs typeface="Poppins Light"/>
                <a:sym typeface="Poppins Light"/>
              </a:rPr>
              <a:t>Blended learning is promoted in higher education through programs like Merdeka Belajar and Kampus Merdeka (MBKM), encouraging flexible learning [5].</a:t>
            </a:r>
          </a:p>
          <a:p>
            <a:pPr algn="l">
              <a:lnSpc>
                <a:spcPts val="4679"/>
              </a:lnSpc>
            </a:pPr>
            <a:r>
              <a:rPr lang="en-US" sz="2599">
                <a:solidFill>
                  <a:srgbClr val="2D4263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Benefits:</a:t>
            </a:r>
          </a:p>
          <a:p>
            <a:pPr marL="561339" lvl="1" indent="-280669" algn="l">
              <a:lnSpc>
                <a:spcPts val="4679"/>
              </a:lnSpc>
              <a:buFont typeface="Arial"/>
              <a:buChar char="•"/>
            </a:pPr>
            <a:r>
              <a:rPr lang="en-US" sz="2599">
                <a:solidFill>
                  <a:srgbClr val="2D4263"/>
                </a:solidFill>
                <a:latin typeface="Poppins Light"/>
                <a:ea typeface="Poppins Light"/>
                <a:cs typeface="Poppins Light"/>
                <a:sym typeface="Poppins Light"/>
              </a:rPr>
              <a:t>Accommodates diverse learning styles</a:t>
            </a:r>
          </a:p>
          <a:p>
            <a:pPr marL="561339" lvl="1" indent="-280669" algn="l">
              <a:lnSpc>
                <a:spcPts val="4679"/>
              </a:lnSpc>
              <a:buFont typeface="Arial"/>
              <a:buChar char="•"/>
            </a:pPr>
            <a:r>
              <a:rPr lang="en-US" sz="2599">
                <a:solidFill>
                  <a:srgbClr val="2D4263"/>
                </a:solidFill>
                <a:latin typeface="Poppins Light"/>
                <a:ea typeface="Poppins Light"/>
                <a:cs typeface="Poppins Light"/>
                <a:sym typeface="Poppins Light"/>
              </a:rPr>
              <a:t>Enhances student engagement and autonomy [6].</a:t>
            </a:r>
          </a:p>
          <a:p>
            <a:pPr algn="l">
              <a:lnSpc>
                <a:spcPts val="4679"/>
              </a:lnSpc>
            </a:pPr>
            <a:endParaRPr lang="en-US" sz="2599">
              <a:solidFill>
                <a:srgbClr val="2D4263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843426" y="2843655"/>
            <a:ext cx="10415874" cy="1190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00"/>
              </a:lnSpc>
            </a:pPr>
            <a:r>
              <a:rPr lang="en-US" sz="3000">
                <a:solidFill>
                  <a:srgbClr val="2D426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Rapid technological advancements require updates in instructional strategies and resources [1-3].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847771"/>
            <a:chOff x="0" y="0"/>
            <a:chExt cx="6186311" cy="2867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286777"/>
            </a:xfrm>
            <a:custGeom>
              <a:avLst/>
              <a:gdLst/>
              <a:ahLst/>
              <a:cxnLst/>
              <a:rect l="l" t="t" r="r" b="b"/>
              <a:pathLst>
                <a:path w="6186311" h="286777">
                  <a:moveTo>
                    <a:pt x="0" y="0"/>
                  </a:moveTo>
                  <a:lnTo>
                    <a:pt x="6186311" y="0"/>
                  </a:lnTo>
                  <a:lnTo>
                    <a:pt x="6186311" y="286777"/>
                  </a:lnTo>
                  <a:lnTo>
                    <a:pt x="0" y="286777"/>
                  </a:lnTo>
                  <a:close/>
                </a:path>
              </a:pathLst>
            </a:custGeom>
            <a:solidFill>
              <a:srgbClr val="EEEEE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847771" cy="847771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C84B31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693012" y="3449663"/>
            <a:ext cx="6377146" cy="5468403"/>
          </a:xfrm>
          <a:custGeom>
            <a:avLst/>
            <a:gdLst/>
            <a:ahLst/>
            <a:cxnLst/>
            <a:rect l="l" t="t" r="r" b="b"/>
            <a:pathLst>
              <a:path w="6377146" h="5468403">
                <a:moveTo>
                  <a:pt x="0" y="0"/>
                </a:moveTo>
                <a:lnTo>
                  <a:pt x="6377146" y="0"/>
                </a:lnTo>
                <a:lnTo>
                  <a:pt x="6377146" y="5468402"/>
                </a:lnTo>
                <a:lnTo>
                  <a:pt x="0" y="54684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123950" y="242910"/>
            <a:ext cx="10592755" cy="362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spc="74">
                <a:solidFill>
                  <a:srgbClr val="2D426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Research Objectives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4759" y="242910"/>
            <a:ext cx="538253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spc="74">
                <a:solidFill>
                  <a:srgbClr val="EEEEE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560435" y="2487582"/>
            <a:ext cx="10698865" cy="1800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3000">
                <a:solidFill>
                  <a:srgbClr val="2D426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Problem: Limited digital resources for blended learning in English Structure courses at Universitas Riau, where grammar comprehension is challenging [17-20].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734501" y="4651099"/>
            <a:ext cx="9524799" cy="3777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2799">
                <a:solidFill>
                  <a:srgbClr val="2D4263"/>
                </a:solidFill>
                <a:latin typeface="Poppins Light"/>
                <a:ea typeface="Poppins Light"/>
                <a:cs typeface="Poppins Light"/>
                <a:sym typeface="Poppins Light"/>
              </a:rPr>
              <a:t>Research Objectives:</a:t>
            </a:r>
          </a:p>
          <a:p>
            <a:pPr marL="604518" lvl="1" indent="-302259" algn="l">
              <a:lnSpc>
                <a:spcPts val="5039"/>
              </a:lnSpc>
              <a:buFont typeface="Arial"/>
              <a:buChar char="•"/>
            </a:pPr>
            <a:r>
              <a:rPr lang="en-US" sz="2799">
                <a:solidFill>
                  <a:srgbClr val="2D4263"/>
                </a:solidFill>
                <a:latin typeface="Poppins Light"/>
                <a:ea typeface="Poppins Light"/>
                <a:cs typeface="Poppins Light"/>
                <a:sym typeface="Poppins Light"/>
              </a:rPr>
              <a:t>Develop a multimodal e-module that integrate text, visuals, videos, and quizzes for the Post-Intermediate Structure course.</a:t>
            </a:r>
          </a:p>
          <a:p>
            <a:pPr marL="604518" lvl="1" indent="-302259" algn="l">
              <a:lnSpc>
                <a:spcPts val="5039"/>
              </a:lnSpc>
              <a:buFont typeface="Arial"/>
              <a:buChar char="•"/>
            </a:pPr>
            <a:r>
              <a:rPr lang="en-US" sz="2799">
                <a:solidFill>
                  <a:srgbClr val="2D4263"/>
                </a:solidFill>
                <a:latin typeface="Poppins Light"/>
                <a:ea typeface="Poppins Light"/>
                <a:cs typeface="Poppins Light"/>
                <a:sym typeface="Poppins Light"/>
              </a:rPr>
              <a:t>Validate the module’s effectiveness through expert feedback.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847771"/>
            <a:chOff x="0" y="0"/>
            <a:chExt cx="6186311" cy="2867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286777"/>
            </a:xfrm>
            <a:custGeom>
              <a:avLst/>
              <a:gdLst/>
              <a:ahLst/>
              <a:cxnLst/>
              <a:rect l="l" t="t" r="r" b="b"/>
              <a:pathLst>
                <a:path w="6186311" h="286777">
                  <a:moveTo>
                    <a:pt x="0" y="0"/>
                  </a:moveTo>
                  <a:lnTo>
                    <a:pt x="6186311" y="0"/>
                  </a:lnTo>
                  <a:lnTo>
                    <a:pt x="6186311" y="286777"/>
                  </a:lnTo>
                  <a:lnTo>
                    <a:pt x="0" y="286777"/>
                  </a:lnTo>
                  <a:close/>
                </a:path>
              </a:pathLst>
            </a:custGeom>
            <a:solidFill>
              <a:srgbClr val="EEEEE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847771" cy="847771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C84B31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847771" y="5076971"/>
            <a:ext cx="2794918" cy="3738480"/>
            <a:chOff x="0" y="0"/>
            <a:chExt cx="730877" cy="9776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30877" cy="977620"/>
            </a:xfrm>
            <a:custGeom>
              <a:avLst/>
              <a:gdLst/>
              <a:ahLst/>
              <a:cxnLst/>
              <a:rect l="l" t="t" r="r" b="b"/>
              <a:pathLst>
                <a:path w="730877" h="977620">
                  <a:moveTo>
                    <a:pt x="55400" y="0"/>
                  </a:moveTo>
                  <a:lnTo>
                    <a:pt x="675477" y="0"/>
                  </a:lnTo>
                  <a:cubicBezTo>
                    <a:pt x="690170" y="0"/>
                    <a:pt x="704261" y="5837"/>
                    <a:pt x="714651" y="16226"/>
                  </a:cubicBezTo>
                  <a:cubicBezTo>
                    <a:pt x="725040" y="26616"/>
                    <a:pt x="730877" y="40707"/>
                    <a:pt x="730877" y="55400"/>
                  </a:cubicBezTo>
                  <a:lnTo>
                    <a:pt x="730877" y="922220"/>
                  </a:lnTo>
                  <a:cubicBezTo>
                    <a:pt x="730877" y="936913"/>
                    <a:pt x="725040" y="951005"/>
                    <a:pt x="714651" y="961394"/>
                  </a:cubicBezTo>
                  <a:cubicBezTo>
                    <a:pt x="704261" y="971784"/>
                    <a:pt x="690170" y="977620"/>
                    <a:pt x="675477" y="977620"/>
                  </a:cubicBezTo>
                  <a:lnTo>
                    <a:pt x="55400" y="977620"/>
                  </a:lnTo>
                  <a:cubicBezTo>
                    <a:pt x="40707" y="977620"/>
                    <a:pt x="26616" y="971784"/>
                    <a:pt x="16226" y="961394"/>
                  </a:cubicBezTo>
                  <a:cubicBezTo>
                    <a:pt x="5837" y="951005"/>
                    <a:pt x="0" y="936913"/>
                    <a:pt x="0" y="922220"/>
                  </a:cubicBezTo>
                  <a:lnTo>
                    <a:pt x="0" y="55400"/>
                  </a:lnTo>
                  <a:cubicBezTo>
                    <a:pt x="0" y="40707"/>
                    <a:pt x="5837" y="26616"/>
                    <a:pt x="16226" y="16226"/>
                  </a:cubicBezTo>
                  <a:cubicBezTo>
                    <a:pt x="26616" y="5837"/>
                    <a:pt x="40707" y="0"/>
                    <a:pt x="55400" y="0"/>
                  </a:cubicBezTo>
                  <a:close/>
                </a:path>
              </a:pathLst>
            </a:custGeom>
            <a:solidFill>
              <a:srgbClr val="67BB0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730877" cy="10252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89530" y="4676021"/>
            <a:ext cx="1047750" cy="1047750"/>
            <a:chOff x="0" y="0"/>
            <a:chExt cx="1061994" cy="106199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61994" cy="1061994"/>
            </a:xfrm>
            <a:custGeom>
              <a:avLst/>
              <a:gdLst/>
              <a:ahLst/>
              <a:cxnLst/>
              <a:rect l="l" t="t" r="r" b="b"/>
              <a:pathLst>
                <a:path w="1061994" h="1061994">
                  <a:moveTo>
                    <a:pt x="530997" y="0"/>
                  </a:moveTo>
                  <a:cubicBezTo>
                    <a:pt x="237735" y="0"/>
                    <a:pt x="0" y="237735"/>
                    <a:pt x="0" y="530997"/>
                  </a:cubicBezTo>
                  <a:cubicBezTo>
                    <a:pt x="0" y="824258"/>
                    <a:pt x="237735" y="1061994"/>
                    <a:pt x="530997" y="1061994"/>
                  </a:cubicBezTo>
                  <a:cubicBezTo>
                    <a:pt x="824258" y="1061994"/>
                    <a:pt x="1061994" y="824258"/>
                    <a:pt x="1061994" y="530997"/>
                  </a:cubicBezTo>
                  <a:cubicBezTo>
                    <a:pt x="1061994" y="237735"/>
                    <a:pt x="824258" y="0"/>
                    <a:pt x="530997" y="0"/>
                  </a:cubicBezTo>
                  <a:close/>
                </a:path>
              </a:pathLst>
            </a:custGeom>
            <a:solidFill>
              <a:srgbClr val="FAFFFC"/>
            </a:solidFill>
            <a:ln w="57150" cap="sq">
              <a:solidFill>
                <a:srgbClr val="67BB0F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99562" y="51937"/>
              <a:ext cx="862870" cy="9104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>
            <a:off x="5844254" y="3907175"/>
            <a:ext cx="1679078" cy="0"/>
          </a:xfrm>
          <a:prstGeom prst="line">
            <a:avLst/>
          </a:prstGeom>
          <a:ln w="38100" cap="flat">
            <a:solidFill>
              <a:srgbClr val="0BC097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13" name="AutoShape 13"/>
          <p:cNvSpPr/>
          <p:nvPr/>
        </p:nvSpPr>
        <p:spPr>
          <a:xfrm>
            <a:off x="9229412" y="3907175"/>
            <a:ext cx="1679078" cy="0"/>
          </a:xfrm>
          <a:prstGeom prst="line">
            <a:avLst/>
          </a:prstGeom>
          <a:ln w="38100" cap="flat">
            <a:solidFill>
              <a:srgbClr val="0E8A9A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14" name="AutoShape 14"/>
          <p:cNvSpPr/>
          <p:nvPr/>
        </p:nvSpPr>
        <p:spPr>
          <a:xfrm>
            <a:off x="12614569" y="3907175"/>
            <a:ext cx="1679078" cy="0"/>
          </a:xfrm>
          <a:prstGeom prst="line">
            <a:avLst/>
          </a:prstGeom>
          <a:ln w="38100" cap="flat">
            <a:solidFill>
              <a:srgbClr val="4C54A5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15" name="AutoShape 15"/>
          <p:cNvSpPr/>
          <p:nvPr/>
        </p:nvSpPr>
        <p:spPr>
          <a:xfrm>
            <a:off x="2459097" y="3907175"/>
            <a:ext cx="1679078" cy="0"/>
          </a:xfrm>
          <a:prstGeom prst="line">
            <a:avLst/>
          </a:prstGeom>
          <a:ln w="38100" cap="flat">
            <a:solidFill>
              <a:srgbClr val="67BB0F"/>
            </a:solidFill>
            <a:prstDash val="solid"/>
            <a:headEnd type="none" w="sm" len="sm"/>
            <a:tailEnd type="oval" w="lg" len="lg"/>
          </a:ln>
        </p:spPr>
      </p:sp>
      <p:grpSp>
        <p:nvGrpSpPr>
          <p:cNvPr id="16" name="Group 16"/>
          <p:cNvGrpSpPr/>
          <p:nvPr/>
        </p:nvGrpSpPr>
        <p:grpSpPr>
          <a:xfrm>
            <a:off x="847771" y="3483683"/>
            <a:ext cx="2794918" cy="846983"/>
            <a:chOff x="0" y="0"/>
            <a:chExt cx="1341060" cy="4064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341060" cy="406400"/>
            </a:xfrm>
            <a:custGeom>
              <a:avLst/>
              <a:gdLst/>
              <a:ahLst/>
              <a:cxnLst/>
              <a:rect l="l" t="t" r="r" b="b"/>
              <a:pathLst>
                <a:path w="1341060" h="406400">
                  <a:moveTo>
                    <a:pt x="0" y="0"/>
                  </a:moveTo>
                  <a:lnTo>
                    <a:pt x="1137860" y="0"/>
                  </a:lnTo>
                  <a:lnTo>
                    <a:pt x="1341060" y="203200"/>
                  </a:lnTo>
                  <a:lnTo>
                    <a:pt x="113786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BB0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77800" y="-47625"/>
              <a:ext cx="1087060" cy="454025"/>
            </a:xfrm>
            <a:prstGeom prst="rect">
              <a:avLst/>
            </a:prstGeom>
          </p:spPr>
          <p:txBody>
            <a:bodyPr lIns="51164" tIns="51164" rIns="51164" bIns="51164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235745" y="5076971"/>
            <a:ext cx="2794918" cy="3738480"/>
            <a:chOff x="0" y="0"/>
            <a:chExt cx="730877" cy="97762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30877" cy="977620"/>
            </a:xfrm>
            <a:custGeom>
              <a:avLst/>
              <a:gdLst/>
              <a:ahLst/>
              <a:cxnLst/>
              <a:rect l="l" t="t" r="r" b="b"/>
              <a:pathLst>
                <a:path w="730877" h="977620">
                  <a:moveTo>
                    <a:pt x="55400" y="0"/>
                  </a:moveTo>
                  <a:lnTo>
                    <a:pt x="675477" y="0"/>
                  </a:lnTo>
                  <a:cubicBezTo>
                    <a:pt x="690170" y="0"/>
                    <a:pt x="704261" y="5837"/>
                    <a:pt x="714651" y="16226"/>
                  </a:cubicBezTo>
                  <a:cubicBezTo>
                    <a:pt x="725040" y="26616"/>
                    <a:pt x="730877" y="40707"/>
                    <a:pt x="730877" y="55400"/>
                  </a:cubicBezTo>
                  <a:lnTo>
                    <a:pt x="730877" y="922220"/>
                  </a:lnTo>
                  <a:cubicBezTo>
                    <a:pt x="730877" y="936913"/>
                    <a:pt x="725040" y="951005"/>
                    <a:pt x="714651" y="961394"/>
                  </a:cubicBezTo>
                  <a:cubicBezTo>
                    <a:pt x="704261" y="971784"/>
                    <a:pt x="690170" y="977620"/>
                    <a:pt x="675477" y="977620"/>
                  </a:cubicBezTo>
                  <a:lnTo>
                    <a:pt x="55400" y="977620"/>
                  </a:lnTo>
                  <a:cubicBezTo>
                    <a:pt x="40707" y="977620"/>
                    <a:pt x="26616" y="971784"/>
                    <a:pt x="16226" y="961394"/>
                  </a:cubicBezTo>
                  <a:cubicBezTo>
                    <a:pt x="5837" y="951005"/>
                    <a:pt x="0" y="936913"/>
                    <a:pt x="0" y="922220"/>
                  </a:cubicBezTo>
                  <a:lnTo>
                    <a:pt x="0" y="55400"/>
                  </a:lnTo>
                  <a:cubicBezTo>
                    <a:pt x="0" y="40707"/>
                    <a:pt x="5837" y="26616"/>
                    <a:pt x="16226" y="16226"/>
                  </a:cubicBezTo>
                  <a:cubicBezTo>
                    <a:pt x="26616" y="5837"/>
                    <a:pt x="40707" y="0"/>
                    <a:pt x="55400" y="0"/>
                  </a:cubicBezTo>
                  <a:close/>
                </a:path>
              </a:pathLst>
            </a:custGeom>
            <a:solidFill>
              <a:srgbClr val="0BC097"/>
            </a:solidFill>
            <a:ln cap="sq">
              <a:noFill/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730877" cy="10252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39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4477504" y="4676021"/>
            <a:ext cx="1047750" cy="1047750"/>
            <a:chOff x="0" y="0"/>
            <a:chExt cx="1061994" cy="106199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61994" cy="1061994"/>
            </a:xfrm>
            <a:custGeom>
              <a:avLst/>
              <a:gdLst/>
              <a:ahLst/>
              <a:cxnLst/>
              <a:rect l="l" t="t" r="r" b="b"/>
              <a:pathLst>
                <a:path w="1061994" h="1061994">
                  <a:moveTo>
                    <a:pt x="530997" y="0"/>
                  </a:moveTo>
                  <a:cubicBezTo>
                    <a:pt x="237735" y="0"/>
                    <a:pt x="0" y="237735"/>
                    <a:pt x="0" y="530997"/>
                  </a:cubicBezTo>
                  <a:cubicBezTo>
                    <a:pt x="0" y="824258"/>
                    <a:pt x="237735" y="1061994"/>
                    <a:pt x="530997" y="1061994"/>
                  </a:cubicBezTo>
                  <a:cubicBezTo>
                    <a:pt x="824258" y="1061994"/>
                    <a:pt x="1061994" y="824258"/>
                    <a:pt x="1061994" y="530997"/>
                  </a:cubicBezTo>
                  <a:cubicBezTo>
                    <a:pt x="1061994" y="237735"/>
                    <a:pt x="824258" y="0"/>
                    <a:pt x="530997" y="0"/>
                  </a:cubicBezTo>
                  <a:close/>
                </a:path>
              </a:pathLst>
            </a:custGeom>
            <a:solidFill>
              <a:srgbClr val="FAFFFC"/>
            </a:solidFill>
            <a:ln w="57150" cap="sq">
              <a:solidFill>
                <a:srgbClr val="0BC097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99562" y="51937"/>
              <a:ext cx="862870" cy="9104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4235745" y="3483683"/>
            <a:ext cx="2794918" cy="846983"/>
            <a:chOff x="0" y="0"/>
            <a:chExt cx="1341060" cy="4064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341060" cy="406400"/>
            </a:xfrm>
            <a:custGeom>
              <a:avLst/>
              <a:gdLst/>
              <a:ahLst/>
              <a:cxnLst/>
              <a:rect l="l" t="t" r="r" b="b"/>
              <a:pathLst>
                <a:path w="1341060" h="406400">
                  <a:moveTo>
                    <a:pt x="0" y="0"/>
                  </a:moveTo>
                  <a:lnTo>
                    <a:pt x="1137860" y="0"/>
                  </a:lnTo>
                  <a:lnTo>
                    <a:pt x="1341060" y="203200"/>
                  </a:lnTo>
                  <a:lnTo>
                    <a:pt x="113786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C097"/>
            </a:solidFill>
            <a:ln cap="sq">
              <a:noFill/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177800" y="-47625"/>
              <a:ext cx="108706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4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623719" y="5076971"/>
            <a:ext cx="2794918" cy="3738480"/>
            <a:chOff x="0" y="0"/>
            <a:chExt cx="730877" cy="97762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730877" cy="977620"/>
            </a:xfrm>
            <a:custGeom>
              <a:avLst/>
              <a:gdLst/>
              <a:ahLst/>
              <a:cxnLst/>
              <a:rect l="l" t="t" r="r" b="b"/>
              <a:pathLst>
                <a:path w="730877" h="977620">
                  <a:moveTo>
                    <a:pt x="55400" y="0"/>
                  </a:moveTo>
                  <a:lnTo>
                    <a:pt x="675477" y="0"/>
                  </a:lnTo>
                  <a:cubicBezTo>
                    <a:pt x="690170" y="0"/>
                    <a:pt x="704261" y="5837"/>
                    <a:pt x="714651" y="16226"/>
                  </a:cubicBezTo>
                  <a:cubicBezTo>
                    <a:pt x="725040" y="26616"/>
                    <a:pt x="730877" y="40707"/>
                    <a:pt x="730877" y="55400"/>
                  </a:cubicBezTo>
                  <a:lnTo>
                    <a:pt x="730877" y="922220"/>
                  </a:lnTo>
                  <a:cubicBezTo>
                    <a:pt x="730877" y="936913"/>
                    <a:pt x="725040" y="951005"/>
                    <a:pt x="714651" y="961394"/>
                  </a:cubicBezTo>
                  <a:cubicBezTo>
                    <a:pt x="704261" y="971784"/>
                    <a:pt x="690170" y="977620"/>
                    <a:pt x="675477" y="977620"/>
                  </a:cubicBezTo>
                  <a:lnTo>
                    <a:pt x="55400" y="977620"/>
                  </a:lnTo>
                  <a:cubicBezTo>
                    <a:pt x="40707" y="977620"/>
                    <a:pt x="26616" y="971784"/>
                    <a:pt x="16226" y="961394"/>
                  </a:cubicBezTo>
                  <a:cubicBezTo>
                    <a:pt x="5837" y="951005"/>
                    <a:pt x="0" y="936913"/>
                    <a:pt x="0" y="922220"/>
                  </a:cubicBezTo>
                  <a:lnTo>
                    <a:pt x="0" y="55400"/>
                  </a:lnTo>
                  <a:cubicBezTo>
                    <a:pt x="0" y="40707"/>
                    <a:pt x="5837" y="26616"/>
                    <a:pt x="16226" y="16226"/>
                  </a:cubicBezTo>
                  <a:cubicBezTo>
                    <a:pt x="26616" y="5837"/>
                    <a:pt x="40707" y="0"/>
                    <a:pt x="55400" y="0"/>
                  </a:cubicBezTo>
                  <a:close/>
                </a:path>
              </a:pathLst>
            </a:custGeom>
            <a:solidFill>
              <a:srgbClr val="0E8A9A"/>
            </a:solidFill>
            <a:ln cap="sq">
              <a:noFill/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47625"/>
              <a:ext cx="730877" cy="10252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39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7865478" y="4676021"/>
            <a:ext cx="1047750" cy="1047750"/>
            <a:chOff x="0" y="0"/>
            <a:chExt cx="1061994" cy="1061994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061994" cy="1061994"/>
            </a:xfrm>
            <a:custGeom>
              <a:avLst/>
              <a:gdLst/>
              <a:ahLst/>
              <a:cxnLst/>
              <a:rect l="l" t="t" r="r" b="b"/>
              <a:pathLst>
                <a:path w="1061994" h="1061994">
                  <a:moveTo>
                    <a:pt x="530997" y="0"/>
                  </a:moveTo>
                  <a:cubicBezTo>
                    <a:pt x="237735" y="0"/>
                    <a:pt x="0" y="237735"/>
                    <a:pt x="0" y="530997"/>
                  </a:cubicBezTo>
                  <a:cubicBezTo>
                    <a:pt x="0" y="824258"/>
                    <a:pt x="237735" y="1061994"/>
                    <a:pt x="530997" y="1061994"/>
                  </a:cubicBezTo>
                  <a:cubicBezTo>
                    <a:pt x="824258" y="1061994"/>
                    <a:pt x="1061994" y="824258"/>
                    <a:pt x="1061994" y="530997"/>
                  </a:cubicBezTo>
                  <a:cubicBezTo>
                    <a:pt x="1061994" y="237735"/>
                    <a:pt x="824258" y="0"/>
                    <a:pt x="530997" y="0"/>
                  </a:cubicBezTo>
                  <a:close/>
                </a:path>
              </a:pathLst>
            </a:custGeom>
            <a:solidFill>
              <a:srgbClr val="FAFFFC"/>
            </a:solidFill>
            <a:ln w="57150" cap="sq">
              <a:solidFill>
                <a:srgbClr val="0E8A9A"/>
              </a:solidFill>
              <a:prstDash val="solid"/>
              <a:miter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99562" y="51937"/>
              <a:ext cx="862870" cy="9104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7623719" y="3483683"/>
            <a:ext cx="2794918" cy="846983"/>
            <a:chOff x="0" y="0"/>
            <a:chExt cx="1341060" cy="4064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341060" cy="406400"/>
            </a:xfrm>
            <a:custGeom>
              <a:avLst/>
              <a:gdLst/>
              <a:ahLst/>
              <a:cxnLst/>
              <a:rect l="l" t="t" r="r" b="b"/>
              <a:pathLst>
                <a:path w="1341060" h="406400">
                  <a:moveTo>
                    <a:pt x="0" y="0"/>
                  </a:moveTo>
                  <a:lnTo>
                    <a:pt x="1137860" y="0"/>
                  </a:lnTo>
                  <a:lnTo>
                    <a:pt x="1341060" y="203200"/>
                  </a:lnTo>
                  <a:lnTo>
                    <a:pt x="113786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8A9A"/>
            </a:solidFill>
            <a:ln cap="sq">
              <a:noFill/>
              <a:prstDash val="solid"/>
              <a:miter/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177800" y="-47625"/>
              <a:ext cx="108706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4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1011693" y="5076971"/>
            <a:ext cx="2794918" cy="3738480"/>
            <a:chOff x="0" y="0"/>
            <a:chExt cx="730877" cy="97762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730877" cy="977620"/>
            </a:xfrm>
            <a:custGeom>
              <a:avLst/>
              <a:gdLst/>
              <a:ahLst/>
              <a:cxnLst/>
              <a:rect l="l" t="t" r="r" b="b"/>
              <a:pathLst>
                <a:path w="730877" h="977620">
                  <a:moveTo>
                    <a:pt x="55400" y="0"/>
                  </a:moveTo>
                  <a:lnTo>
                    <a:pt x="675477" y="0"/>
                  </a:lnTo>
                  <a:cubicBezTo>
                    <a:pt x="690170" y="0"/>
                    <a:pt x="704261" y="5837"/>
                    <a:pt x="714651" y="16226"/>
                  </a:cubicBezTo>
                  <a:cubicBezTo>
                    <a:pt x="725040" y="26616"/>
                    <a:pt x="730877" y="40707"/>
                    <a:pt x="730877" y="55400"/>
                  </a:cubicBezTo>
                  <a:lnTo>
                    <a:pt x="730877" y="922220"/>
                  </a:lnTo>
                  <a:cubicBezTo>
                    <a:pt x="730877" y="936913"/>
                    <a:pt x="725040" y="951005"/>
                    <a:pt x="714651" y="961394"/>
                  </a:cubicBezTo>
                  <a:cubicBezTo>
                    <a:pt x="704261" y="971784"/>
                    <a:pt x="690170" y="977620"/>
                    <a:pt x="675477" y="977620"/>
                  </a:cubicBezTo>
                  <a:lnTo>
                    <a:pt x="55400" y="977620"/>
                  </a:lnTo>
                  <a:cubicBezTo>
                    <a:pt x="40707" y="977620"/>
                    <a:pt x="26616" y="971784"/>
                    <a:pt x="16226" y="961394"/>
                  </a:cubicBezTo>
                  <a:cubicBezTo>
                    <a:pt x="5837" y="951005"/>
                    <a:pt x="0" y="936913"/>
                    <a:pt x="0" y="922220"/>
                  </a:cubicBezTo>
                  <a:lnTo>
                    <a:pt x="0" y="55400"/>
                  </a:lnTo>
                  <a:cubicBezTo>
                    <a:pt x="0" y="40707"/>
                    <a:pt x="5837" y="26616"/>
                    <a:pt x="16226" y="16226"/>
                  </a:cubicBezTo>
                  <a:cubicBezTo>
                    <a:pt x="26616" y="5837"/>
                    <a:pt x="40707" y="0"/>
                    <a:pt x="55400" y="0"/>
                  </a:cubicBezTo>
                  <a:close/>
                </a:path>
              </a:pathLst>
            </a:custGeom>
            <a:solidFill>
              <a:srgbClr val="4C54A5"/>
            </a:solidFill>
            <a:ln cap="sq">
              <a:noFill/>
              <a:prstDash val="solid"/>
              <a:miter/>
            </a:ln>
          </p:spPr>
        </p:sp>
        <p:sp>
          <p:nvSpPr>
            <p:cNvPr id="39" name="TextBox 39"/>
            <p:cNvSpPr txBox="1"/>
            <p:nvPr/>
          </p:nvSpPr>
          <p:spPr>
            <a:xfrm>
              <a:off x="0" y="-47625"/>
              <a:ext cx="730877" cy="10252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39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1253452" y="4676021"/>
            <a:ext cx="1047750" cy="1047750"/>
            <a:chOff x="0" y="0"/>
            <a:chExt cx="1061994" cy="1061994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061994" cy="1061994"/>
            </a:xfrm>
            <a:custGeom>
              <a:avLst/>
              <a:gdLst/>
              <a:ahLst/>
              <a:cxnLst/>
              <a:rect l="l" t="t" r="r" b="b"/>
              <a:pathLst>
                <a:path w="1061994" h="1061994">
                  <a:moveTo>
                    <a:pt x="530997" y="0"/>
                  </a:moveTo>
                  <a:cubicBezTo>
                    <a:pt x="237735" y="0"/>
                    <a:pt x="0" y="237735"/>
                    <a:pt x="0" y="530997"/>
                  </a:cubicBezTo>
                  <a:cubicBezTo>
                    <a:pt x="0" y="824258"/>
                    <a:pt x="237735" y="1061994"/>
                    <a:pt x="530997" y="1061994"/>
                  </a:cubicBezTo>
                  <a:cubicBezTo>
                    <a:pt x="824258" y="1061994"/>
                    <a:pt x="1061994" y="824258"/>
                    <a:pt x="1061994" y="530997"/>
                  </a:cubicBezTo>
                  <a:cubicBezTo>
                    <a:pt x="1061994" y="237735"/>
                    <a:pt x="824258" y="0"/>
                    <a:pt x="530997" y="0"/>
                  </a:cubicBezTo>
                  <a:close/>
                </a:path>
              </a:pathLst>
            </a:custGeom>
            <a:solidFill>
              <a:srgbClr val="FAFFFC"/>
            </a:solidFill>
            <a:ln w="57150" cap="sq">
              <a:solidFill>
                <a:srgbClr val="4C54A5"/>
              </a:solidFill>
              <a:prstDash val="solid"/>
              <a:miter/>
            </a:ln>
          </p:spPr>
        </p:sp>
        <p:sp>
          <p:nvSpPr>
            <p:cNvPr id="42" name="TextBox 42"/>
            <p:cNvSpPr txBox="1"/>
            <p:nvPr/>
          </p:nvSpPr>
          <p:spPr>
            <a:xfrm>
              <a:off x="99562" y="51937"/>
              <a:ext cx="862870" cy="9104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1011693" y="3483683"/>
            <a:ext cx="2794918" cy="846983"/>
            <a:chOff x="0" y="0"/>
            <a:chExt cx="1341060" cy="40640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341060" cy="406400"/>
            </a:xfrm>
            <a:custGeom>
              <a:avLst/>
              <a:gdLst/>
              <a:ahLst/>
              <a:cxnLst/>
              <a:rect l="l" t="t" r="r" b="b"/>
              <a:pathLst>
                <a:path w="1341060" h="406400">
                  <a:moveTo>
                    <a:pt x="0" y="0"/>
                  </a:moveTo>
                  <a:lnTo>
                    <a:pt x="1137860" y="0"/>
                  </a:lnTo>
                  <a:lnTo>
                    <a:pt x="1341060" y="203200"/>
                  </a:lnTo>
                  <a:lnTo>
                    <a:pt x="113786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54A5"/>
            </a:solidFill>
            <a:ln cap="sq">
              <a:noFill/>
              <a:prstDash val="solid"/>
              <a:miter/>
            </a:ln>
          </p:spPr>
        </p:sp>
        <p:sp>
          <p:nvSpPr>
            <p:cNvPr id="45" name="TextBox 45"/>
            <p:cNvSpPr txBox="1"/>
            <p:nvPr/>
          </p:nvSpPr>
          <p:spPr>
            <a:xfrm>
              <a:off x="177800" y="-47625"/>
              <a:ext cx="108706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4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14399668" y="5076971"/>
            <a:ext cx="2794918" cy="3738480"/>
            <a:chOff x="0" y="0"/>
            <a:chExt cx="730877" cy="97762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730877" cy="977620"/>
            </a:xfrm>
            <a:custGeom>
              <a:avLst/>
              <a:gdLst/>
              <a:ahLst/>
              <a:cxnLst/>
              <a:rect l="l" t="t" r="r" b="b"/>
              <a:pathLst>
                <a:path w="730877" h="977620">
                  <a:moveTo>
                    <a:pt x="55400" y="0"/>
                  </a:moveTo>
                  <a:lnTo>
                    <a:pt x="675477" y="0"/>
                  </a:lnTo>
                  <a:cubicBezTo>
                    <a:pt x="690170" y="0"/>
                    <a:pt x="704261" y="5837"/>
                    <a:pt x="714651" y="16226"/>
                  </a:cubicBezTo>
                  <a:cubicBezTo>
                    <a:pt x="725040" y="26616"/>
                    <a:pt x="730877" y="40707"/>
                    <a:pt x="730877" y="55400"/>
                  </a:cubicBezTo>
                  <a:lnTo>
                    <a:pt x="730877" y="922220"/>
                  </a:lnTo>
                  <a:cubicBezTo>
                    <a:pt x="730877" y="936913"/>
                    <a:pt x="725040" y="951005"/>
                    <a:pt x="714651" y="961394"/>
                  </a:cubicBezTo>
                  <a:cubicBezTo>
                    <a:pt x="704261" y="971784"/>
                    <a:pt x="690170" y="977620"/>
                    <a:pt x="675477" y="977620"/>
                  </a:cubicBezTo>
                  <a:lnTo>
                    <a:pt x="55400" y="977620"/>
                  </a:lnTo>
                  <a:cubicBezTo>
                    <a:pt x="40707" y="977620"/>
                    <a:pt x="26616" y="971784"/>
                    <a:pt x="16226" y="961394"/>
                  </a:cubicBezTo>
                  <a:cubicBezTo>
                    <a:pt x="5837" y="951005"/>
                    <a:pt x="0" y="936913"/>
                    <a:pt x="0" y="922220"/>
                  </a:cubicBezTo>
                  <a:lnTo>
                    <a:pt x="0" y="55400"/>
                  </a:lnTo>
                  <a:cubicBezTo>
                    <a:pt x="0" y="40707"/>
                    <a:pt x="5837" y="26616"/>
                    <a:pt x="16226" y="16226"/>
                  </a:cubicBezTo>
                  <a:cubicBezTo>
                    <a:pt x="26616" y="5837"/>
                    <a:pt x="40707" y="0"/>
                    <a:pt x="55400" y="0"/>
                  </a:cubicBezTo>
                  <a:close/>
                </a:path>
              </a:pathLst>
            </a:custGeom>
            <a:solidFill>
              <a:srgbClr val="9B4CA5"/>
            </a:solidFill>
            <a:ln cap="sq">
              <a:noFill/>
              <a:prstDash val="solid"/>
              <a:miter/>
            </a:ln>
          </p:spPr>
        </p:sp>
        <p:sp>
          <p:nvSpPr>
            <p:cNvPr id="48" name="TextBox 48"/>
            <p:cNvSpPr txBox="1"/>
            <p:nvPr/>
          </p:nvSpPr>
          <p:spPr>
            <a:xfrm>
              <a:off x="0" y="-47625"/>
              <a:ext cx="730877" cy="10252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39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14641427" y="4676021"/>
            <a:ext cx="1047750" cy="1047750"/>
            <a:chOff x="0" y="0"/>
            <a:chExt cx="1061994" cy="1061994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1061994" cy="1061994"/>
            </a:xfrm>
            <a:custGeom>
              <a:avLst/>
              <a:gdLst/>
              <a:ahLst/>
              <a:cxnLst/>
              <a:rect l="l" t="t" r="r" b="b"/>
              <a:pathLst>
                <a:path w="1061994" h="1061994">
                  <a:moveTo>
                    <a:pt x="530997" y="0"/>
                  </a:moveTo>
                  <a:cubicBezTo>
                    <a:pt x="237735" y="0"/>
                    <a:pt x="0" y="237735"/>
                    <a:pt x="0" y="530997"/>
                  </a:cubicBezTo>
                  <a:cubicBezTo>
                    <a:pt x="0" y="824258"/>
                    <a:pt x="237735" y="1061994"/>
                    <a:pt x="530997" y="1061994"/>
                  </a:cubicBezTo>
                  <a:cubicBezTo>
                    <a:pt x="824258" y="1061994"/>
                    <a:pt x="1061994" y="824258"/>
                    <a:pt x="1061994" y="530997"/>
                  </a:cubicBezTo>
                  <a:cubicBezTo>
                    <a:pt x="1061994" y="237735"/>
                    <a:pt x="824258" y="0"/>
                    <a:pt x="530997" y="0"/>
                  </a:cubicBezTo>
                  <a:close/>
                </a:path>
              </a:pathLst>
            </a:custGeom>
            <a:solidFill>
              <a:srgbClr val="FAFFFC"/>
            </a:solidFill>
            <a:ln w="57150" cap="sq">
              <a:solidFill>
                <a:srgbClr val="9B4CA5"/>
              </a:solidFill>
              <a:prstDash val="solid"/>
              <a:miter/>
            </a:ln>
          </p:spPr>
        </p:sp>
        <p:sp>
          <p:nvSpPr>
            <p:cNvPr id="51" name="TextBox 51"/>
            <p:cNvSpPr txBox="1"/>
            <p:nvPr/>
          </p:nvSpPr>
          <p:spPr>
            <a:xfrm>
              <a:off x="99562" y="51937"/>
              <a:ext cx="862870" cy="9104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14399668" y="3483683"/>
            <a:ext cx="2794918" cy="846983"/>
            <a:chOff x="0" y="0"/>
            <a:chExt cx="1341060" cy="40640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1341060" cy="406400"/>
            </a:xfrm>
            <a:custGeom>
              <a:avLst/>
              <a:gdLst/>
              <a:ahLst/>
              <a:cxnLst/>
              <a:rect l="l" t="t" r="r" b="b"/>
              <a:pathLst>
                <a:path w="1341060" h="406400">
                  <a:moveTo>
                    <a:pt x="0" y="0"/>
                  </a:moveTo>
                  <a:lnTo>
                    <a:pt x="1137860" y="0"/>
                  </a:lnTo>
                  <a:lnTo>
                    <a:pt x="1341060" y="203200"/>
                  </a:lnTo>
                  <a:lnTo>
                    <a:pt x="113786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4CA5"/>
            </a:solidFill>
            <a:ln cap="sq">
              <a:noFill/>
              <a:prstDash val="solid"/>
              <a:miter/>
            </a:ln>
          </p:spPr>
        </p:sp>
        <p:sp>
          <p:nvSpPr>
            <p:cNvPr id="54" name="TextBox 54"/>
            <p:cNvSpPr txBox="1"/>
            <p:nvPr/>
          </p:nvSpPr>
          <p:spPr>
            <a:xfrm>
              <a:off x="177800" y="-47625"/>
              <a:ext cx="108706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4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5" name="Freeform 55"/>
          <p:cNvSpPr/>
          <p:nvPr/>
        </p:nvSpPr>
        <p:spPr>
          <a:xfrm>
            <a:off x="1351308" y="4937800"/>
            <a:ext cx="524192" cy="524192"/>
          </a:xfrm>
          <a:custGeom>
            <a:avLst/>
            <a:gdLst/>
            <a:ahLst/>
            <a:cxnLst/>
            <a:rect l="l" t="t" r="r" b="b"/>
            <a:pathLst>
              <a:path w="524192" h="524192">
                <a:moveTo>
                  <a:pt x="0" y="0"/>
                </a:moveTo>
                <a:lnTo>
                  <a:pt x="524193" y="0"/>
                </a:lnTo>
                <a:lnTo>
                  <a:pt x="524193" y="524193"/>
                </a:lnTo>
                <a:lnTo>
                  <a:pt x="0" y="5241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6" name="Freeform 56"/>
          <p:cNvSpPr/>
          <p:nvPr/>
        </p:nvSpPr>
        <p:spPr>
          <a:xfrm>
            <a:off x="14903222" y="4928077"/>
            <a:ext cx="524158" cy="543639"/>
          </a:xfrm>
          <a:custGeom>
            <a:avLst/>
            <a:gdLst/>
            <a:ahLst/>
            <a:cxnLst/>
            <a:rect l="l" t="t" r="r" b="b"/>
            <a:pathLst>
              <a:path w="524158" h="543639">
                <a:moveTo>
                  <a:pt x="0" y="0"/>
                </a:moveTo>
                <a:lnTo>
                  <a:pt x="524159" y="0"/>
                </a:lnTo>
                <a:lnTo>
                  <a:pt x="524159" y="543639"/>
                </a:lnTo>
                <a:lnTo>
                  <a:pt x="0" y="5436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7" name="Freeform 57"/>
          <p:cNvSpPr/>
          <p:nvPr/>
        </p:nvSpPr>
        <p:spPr>
          <a:xfrm>
            <a:off x="4755829" y="4954347"/>
            <a:ext cx="491099" cy="491099"/>
          </a:xfrm>
          <a:custGeom>
            <a:avLst/>
            <a:gdLst/>
            <a:ahLst/>
            <a:cxnLst/>
            <a:rect l="l" t="t" r="r" b="b"/>
            <a:pathLst>
              <a:path w="491099" h="491099">
                <a:moveTo>
                  <a:pt x="0" y="0"/>
                </a:moveTo>
                <a:lnTo>
                  <a:pt x="491099" y="0"/>
                </a:lnTo>
                <a:lnTo>
                  <a:pt x="491099" y="491099"/>
                </a:lnTo>
                <a:lnTo>
                  <a:pt x="0" y="4910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8" name="Freeform 58"/>
          <p:cNvSpPr/>
          <p:nvPr/>
        </p:nvSpPr>
        <p:spPr>
          <a:xfrm>
            <a:off x="8035812" y="4898650"/>
            <a:ext cx="707083" cy="602493"/>
          </a:xfrm>
          <a:custGeom>
            <a:avLst/>
            <a:gdLst/>
            <a:ahLst/>
            <a:cxnLst/>
            <a:rect l="l" t="t" r="r" b="b"/>
            <a:pathLst>
              <a:path w="707083" h="602493">
                <a:moveTo>
                  <a:pt x="0" y="0"/>
                </a:moveTo>
                <a:lnTo>
                  <a:pt x="707082" y="0"/>
                </a:lnTo>
                <a:lnTo>
                  <a:pt x="707082" y="602493"/>
                </a:lnTo>
                <a:lnTo>
                  <a:pt x="0" y="6024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>
            <a:off x="11479262" y="4937800"/>
            <a:ext cx="596130" cy="563343"/>
          </a:xfrm>
          <a:custGeom>
            <a:avLst/>
            <a:gdLst/>
            <a:ahLst/>
            <a:cxnLst/>
            <a:rect l="l" t="t" r="r" b="b"/>
            <a:pathLst>
              <a:path w="596130" h="563343">
                <a:moveTo>
                  <a:pt x="0" y="0"/>
                </a:moveTo>
                <a:lnTo>
                  <a:pt x="596130" y="0"/>
                </a:lnTo>
                <a:lnTo>
                  <a:pt x="596130" y="563343"/>
                </a:lnTo>
                <a:lnTo>
                  <a:pt x="0" y="5633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60" name="TextBox 60"/>
          <p:cNvSpPr txBox="1"/>
          <p:nvPr/>
        </p:nvSpPr>
        <p:spPr>
          <a:xfrm>
            <a:off x="1123950" y="242910"/>
            <a:ext cx="10592755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spc="74">
                <a:solidFill>
                  <a:srgbClr val="2D426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Methodology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54759" y="242910"/>
            <a:ext cx="538253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spc="74">
                <a:solidFill>
                  <a:srgbClr val="EEEEE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III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028700" y="2035846"/>
            <a:ext cx="10073217" cy="581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3000">
                <a:solidFill>
                  <a:srgbClr val="2D426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The study follows the ADDIE model: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1089530" y="3608059"/>
            <a:ext cx="2311400" cy="457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749"/>
              </a:lnSpc>
            </a:pPr>
            <a:r>
              <a:rPr lang="en-US" sz="2499" b="1" spc="79">
                <a:solidFill>
                  <a:srgbClr val="FFFFFF"/>
                </a:solidFill>
                <a:latin typeface="Helveticish Bold"/>
                <a:ea typeface="Helveticish Bold"/>
                <a:cs typeface="Helveticish Bold"/>
                <a:sym typeface="Helveticish Bold"/>
              </a:rPr>
              <a:t>Analysis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4515604" y="3612852"/>
            <a:ext cx="2311400" cy="457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749"/>
              </a:lnSpc>
            </a:pPr>
            <a:r>
              <a:rPr lang="en-US" sz="2499" b="1" spc="79">
                <a:solidFill>
                  <a:srgbClr val="FFFFFF"/>
                </a:solidFill>
                <a:latin typeface="Helveticish Bold"/>
                <a:ea typeface="Helveticish Bold"/>
                <a:cs typeface="Helveticish Bold"/>
                <a:sym typeface="Helveticish Bold"/>
              </a:rPr>
              <a:t>Design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7941678" y="3665210"/>
            <a:ext cx="2311400" cy="426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449"/>
              </a:lnSpc>
            </a:pPr>
            <a:r>
              <a:rPr lang="en-US" sz="2299" b="1" spc="73">
                <a:solidFill>
                  <a:srgbClr val="FFFFFF"/>
                </a:solidFill>
                <a:latin typeface="Helveticish Bold"/>
                <a:ea typeface="Helveticish Bold"/>
                <a:cs typeface="Helveticish Bold"/>
                <a:sym typeface="Helveticish Bold"/>
              </a:rPr>
              <a:t>Development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1310602" y="3693785"/>
            <a:ext cx="2311400" cy="352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999"/>
              </a:lnSpc>
            </a:pPr>
            <a:r>
              <a:rPr lang="en-US" sz="1999" b="1" spc="63">
                <a:solidFill>
                  <a:srgbClr val="FFFFFF"/>
                </a:solidFill>
                <a:latin typeface="Helveticish Bold"/>
                <a:ea typeface="Helveticish Bold"/>
                <a:cs typeface="Helveticish Bold"/>
                <a:sym typeface="Helveticish Bold"/>
              </a:rPr>
              <a:t>Implementation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14722273" y="3627110"/>
            <a:ext cx="2311400" cy="457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749"/>
              </a:lnSpc>
            </a:pPr>
            <a:r>
              <a:rPr lang="en-US" sz="2499" b="1" spc="79">
                <a:solidFill>
                  <a:srgbClr val="FFFFFF"/>
                </a:solidFill>
                <a:latin typeface="Helveticish Bold"/>
                <a:ea typeface="Helveticish Bold"/>
                <a:cs typeface="Helveticish Bold"/>
                <a:sym typeface="Helveticish Bold"/>
              </a:rPr>
              <a:t>Evaluation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336156" y="5877970"/>
            <a:ext cx="1818147" cy="210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5"/>
              </a:lnSpc>
            </a:pPr>
            <a:r>
              <a:rPr lang="en-US" sz="1996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Identified the need for a multimodal e-module for Structure courses.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4724131" y="5877970"/>
            <a:ext cx="1818147" cy="210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5"/>
              </a:lnSpc>
            </a:pPr>
            <a:r>
              <a:rPr lang="en-US" sz="1996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Planned the module structure, integrating multimedia elements.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7908183" y="5877970"/>
            <a:ext cx="2225990" cy="2453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5"/>
              </a:lnSpc>
            </a:pPr>
            <a:r>
              <a:rPr lang="en-US" sz="1996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Created the e-module with text, images, videos, and quizzes.</a:t>
            </a:r>
          </a:p>
          <a:p>
            <a:pPr algn="ctr">
              <a:lnSpc>
                <a:spcPts val="2795"/>
              </a:lnSpc>
            </a:pPr>
            <a:r>
              <a:rPr lang="en-US" sz="1996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Expert validation to ensure quality and relevance.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11405341" y="5877970"/>
            <a:ext cx="2121924" cy="210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5"/>
              </a:lnSpc>
            </a:pPr>
            <a:r>
              <a:rPr lang="en-US" sz="1996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Testing the module in actual classroom settings: Post-intermediate Structure class.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14903222" y="5701795"/>
            <a:ext cx="1818147" cy="2806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5"/>
              </a:lnSpc>
            </a:pPr>
            <a:r>
              <a:rPr lang="en-US" sz="1996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Students feedback of using the e-module for Post-Intermediate Structure class.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847771"/>
            <a:chOff x="0" y="0"/>
            <a:chExt cx="6186311" cy="2867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286777"/>
            </a:xfrm>
            <a:custGeom>
              <a:avLst/>
              <a:gdLst/>
              <a:ahLst/>
              <a:cxnLst/>
              <a:rect l="l" t="t" r="r" b="b"/>
              <a:pathLst>
                <a:path w="6186311" h="286777">
                  <a:moveTo>
                    <a:pt x="0" y="0"/>
                  </a:moveTo>
                  <a:lnTo>
                    <a:pt x="6186311" y="0"/>
                  </a:lnTo>
                  <a:lnTo>
                    <a:pt x="6186311" y="286777"/>
                  </a:lnTo>
                  <a:lnTo>
                    <a:pt x="0" y="286777"/>
                  </a:lnTo>
                  <a:close/>
                </a:path>
              </a:pathLst>
            </a:custGeom>
            <a:solidFill>
              <a:srgbClr val="EEEEE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847771" cy="847771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C84B31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4690874" y="2808767"/>
            <a:ext cx="12935659" cy="1588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2400">
                <a:solidFill>
                  <a:srgbClr val="2D4263"/>
                </a:solidFill>
                <a:latin typeface="Poppins Light"/>
                <a:ea typeface="Poppins Light"/>
                <a:cs typeface="Poppins Light"/>
                <a:sym typeface="Poppins Light"/>
              </a:rPr>
              <a:t>Two experts were asked for the material validation and media validation. The validator assesses multiple aspects using a 4-point scale (1 = very poor or inappropriate, 2 = fairly good, 3 = good or satisfactory, and 4 = excellent).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23950" y="2808767"/>
            <a:ext cx="2925182" cy="4302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2400">
                <a:solidFill>
                  <a:srgbClr val="2D4263"/>
                </a:solidFill>
                <a:latin typeface="Poppins Light"/>
                <a:ea typeface="Poppins Light"/>
                <a:cs typeface="Poppins Light"/>
                <a:sym typeface="Poppins Light"/>
              </a:rPr>
              <a:t>This study emphasizes the Develop stage, specifically the expert validation process, to assess the module’s feasibility.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23950" y="1854311"/>
            <a:ext cx="4002398" cy="581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3000">
                <a:solidFill>
                  <a:srgbClr val="2D426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Focus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690874" y="1854311"/>
            <a:ext cx="4002398" cy="581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3000">
                <a:solidFill>
                  <a:srgbClr val="2D426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Data Collection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23950" y="242910"/>
            <a:ext cx="10592755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spc="74">
                <a:solidFill>
                  <a:srgbClr val="2D426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Methodology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4759" y="242910"/>
            <a:ext cx="538253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spc="74">
                <a:solidFill>
                  <a:srgbClr val="EEEEE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III</a:t>
            </a:r>
          </a:p>
        </p:txBody>
      </p:sp>
      <p:sp>
        <p:nvSpPr>
          <p:cNvPr id="12" name="Freeform 12"/>
          <p:cNvSpPr/>
          <p:nvPr/>
        </p:nvSpPr>
        <p:spPr>
          <a:xfrm>
            <a:off x="4690874" y="5905924"/>
            <a:ext cx="13163822" cy="2155576"/>
          </a:xfrm>
          <a:custGeom>
            <a:avLst/>
            <a:gdLst/>
            <a:ahLst/>
            <a:cxnLst/>
            <a:rect l="l" t="t" r="r" b="b"/>
            <a:pathLst>
              <a:path w="13163822" h="2155576">
                <a:moveTo>
                  <a:pt x="0" y="0"/>
                </a:moveTo>
                <a:lnTo>
                  <a:pt x="13163822" y="0"/>
                </a:lnTo>
                <a:lnTo>
                  <a:pt x="13163822" y="2155576"/>
                </a:lnTo>
                <a:lnTo>
                  <a:pt x="0" y="21555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4690874" y="4888729"/>
            <a:ext cx="11465759" cy="502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2400">
                <a:solidFill>
                  <a:srgbClr val="2D4263"/>
                </a:solidFill>
                <a:latin typeface="Poppins Light"/>
                <a:ea typeface="Poppins Light"/>
                <a:cs typeface="Poppins Light"/>
                <a:sym typeface="Poppins Light"/>
              </a:rPr>
              <a:t>The validity criteria follow the framework proposed by Sugiyono (2016):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847771"/>
            <a:chOff x="0" y="0"/>
            <a:chExt cx="6186311" cy="2867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286777"/>
            </a:xfrm>
            <a:custGeom>
              <a:avLst/>
              <a:gdLst/>
              <a:ahLst/>
              <a:cxnLst/>
              <a:rect l="l" t="t" r="r" b="b"/>
              <a:pathLst>
                <a:path w="6186311" h="286777">
                  <a:moveTo>
                    <a:pt x="0" y="0"/>
                  </a:moveTo>
                  <a:lnTo>
                    <a:pt x="6186311" y="0"/>
                  </a:lnTo>
                  <a:lnTo>
                    <a:pt x="6186311" y="286777"/>
                  </a:lnTo>
                  <a:lnTo>
                    <a:pt x="0" y="286777"/>
                  </a:lnTo>
                  <a:close/>
                </a:path>
              </a:pathLst>
            </a:custGeom>
            <a:solidFill>
              <a:srgbClr val="EEEEE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847771" cy="847771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C84B31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2014704" y="5588030"/>
            <a:ext cx="1744100" cy="1744100"/>
          </a:xfrm>
          <a:custGeom>
            <a:avLst/>
            <a:gdLst/>
            <a:ahLst/>
            <a:cxnLst/>
            <a:rect l="l" t="t" r="r" b="b"/>
            <a:pathLst>
              <a:path w="1744100" h="1744100">
                <a:moveTo>
                  <a:pt x="0" y="0"/>
                </a:moveTo>
                <a:lnTo>
                  <a:pt x="1744100" y="0"/>
                </a:lnTo>
                <a:lnTo>
                  <a:pt x="1744100" y="1744100"/>
                </a:lnTo>
                <a:lnTo>
                  <a:pt x="0" y="17441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849061" y="5552051"/>
            <a:ext cx="1763585" cy="1763585"/>
          </a:xfrm>
          <a:custGeom>
            <a:avLst/>
            <a:gdLst/>
            <a:ahLst/>
            <a:cxnLst/>
            <a:rect l="l" t="t" r="r" b="b"/>
            <a:pathLst>
              <a:path w="1763585" h="1763585">
                <a:moveTo>
                  <a:pt x="0" y="0"/>
                </a:moveTo>
                <a:lnTo>
                  <a:pt x="1763584" y="0"/>
                </a:lnTo>
                <a:lnTo>
                  <a:pt x="1763584" y="1763585"/>
                </a:lnTo>
                <a:lnTo>
                  <a:pt x="0" y="17635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698620" y="5588030"/>
            <a:ext cx="1744100" cy="1744100"/>
          </a:xfrm>
          <a:custGeom>
            <a:avLst/>
            <a:gdLst/>
            <a:ahLst/>
            <a:cxnLst/>
            <a:rect l="l" t="t" r="r" b="b"/>
            <a:pathLst>
              <a:path w="1744100" h="1744100">
                <a:moveTo>
                  <a:pt x="0" y="0"/>
                </a:moveTo>
                <a:lnTo>
                  <a:pt x="1744100" y="0"/>
                </a:lnTo>
                <a:lnTo>
                  <a:pt x="1744100" y="1744100"/>
                </a:lnTo>
                <a:lnTo>
                  <a:pt x="0" y="17441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528695" y="5570040"/>
            <a:ext cx="1727606" cy="1727606"/>
          </a:xfrm>
          <a:custGeom>
            <a:avLst/>
            <a:gdLst/>
            <a:ahLst/>
            <a:cxnLst/>
            <a:rect l="l" t="t" r="r" b="b"/>
            <a:pathLst>
              <a:path w="1727606" h="1727606">
                <a:moveTo>
                  <a:pt x="0" y="0"/>
                </a:moveTo>
                <a:lnTo>
                  <a:pt x="1727606" y="0"/>
                </a:lnTo>
                <a:lnTo>
                  <a:pt x="1727606" y="1727606"/>
                </a:lnTo>
                <a:lnTo>
                  <a:pt x="0" y="17276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123950" y="242910"/>
            <a:ext cx="10592755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spc="74">
                <a:solidFill>
                  <a:srgbClr val="2D426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Research Results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4759" y="242910"/>
            <a:ext cx="538253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spc="74">
                <a:solidFill>
                  <a:srgbClr val="EEEEE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IV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23950" y="1699228"/>
            <a:ext cx="5366747" cy="581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3000" b="1">
                <a:solidFill>
                  <a:srgbClr val="2D4263"/>
                </a:solidFill>
                <a:latin typeface="Poppins Medium Bold"/>
                <a:ea typeface="Poppins Medium Bold"/>
                <a:cs typeface="Poppins Medium Bold"/>
                <a:sym typeface="Poppins Medium Bold"/>
              </a:rPr>
              <a:t>E-Module Design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2540598"/>
            <a:ext cx="15534138" cy="1224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2799">
                <a:solidFill>
                  <a:srgbClr val="2D4263"/>
                </a:solidFill>
                <a:latin typeface="Poppins Light"/>
                <a:ea typeface="Poppins Light"/>
                <a:cs typeface="Poppins Light"/>
                <a:sym typeface="Poppins Light"/>
              </a:rPr>
              <a:t>The module covers </a:t>
            </a:r>
            <a:r>
              <a:rPr lang="en-US" sz="2799">
                <a:solidFill>
                  <a:srgbClr val="2D4263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five topics</a:t>
            </a:r>
            <a:r>
              <a:rPr lang="en-US" sz="2799">
                <a:solidFill>
                  <a:srgbClr val="2D4263"/>
                </a:solidFill>
                <a:latin typeface="Poppins Light"/>
                <a:ea typeface="Poppins Light"/>
                <a:cs typeface="Poppins Light"/>
                <a:sym typeface="Poppins Light"/>
              </a:rPr>
              <a:t> of English structure: </a:t>
            </a:r>
            <a:r>
              <a:rPr lang="en-US" sz="2799">
                <a:solidFill>
                  <a:srgbClr val="2D4263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Conditional Sentences, Gerunds, Infinitives, Complex Sentences and Relative Pronouns</a:t>
            </a:r>
            <a:r>
              <a:rPr lang="en-US" sz="2799">
                <a:solidFill>
                  <a:srgbClr val="2D4263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23950" y="4334830"/>
            <a:ext cx="15534138" cy="502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2400">
                <a:solidFill>
                  <a:srgbClr val="2D4263"/>
                </a:solidFill>
                <a:latin typeface="Poppins Light"/>
                <a:ea typeface="Poppins Light"/>
                <a:cs typeface="Poppins Light"/>
                <a:sym typeface="Poppins Light"/>
              </a:rPr>
              <a:t>The e-module was created using: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87108" y="8046505"/>
            <a:ext cx="3199291" cy="104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2D4263"/>
                </a:solidFill>
                <a:latin typeface="Poppins Light"/>
                <a:ea typeface="Poppins Light"/>
                <a:cs typeface="Poppins Light"/>
                <a:sym typeface="Poppins Light"/>
              </a:rPr>
              <a:t>To create the module from scratch and the learning videos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131208" y="8046505"/>
            <a:ext cx="3199291" cy="692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2D4263"/>
                </a:solidFill>
                <a:latin typeface="Poppins Light"/>
                <a:ea typeface="Poppins Light"/>
                <a:cs typeface="Poppins Light"/>
                <a:sym typeface="Poppins Light"/>
              </a:rPr>
              <a:t>To upload the learning videos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84217" y="7509967"/>
            <a:ext cx="3199291" cy="405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2D4263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Canva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131208" y="7509967"/>
            <a:ext cx="3199291" cy="405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2D4263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Youtube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888483" y="8046505"/>
            <a:ext cx="3199291" cy="33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2D4263"/>
                </a:solidFill>
                <a:latin typeface="Poppins Light"/>
                <a:ea typeface="Poppins Light"/>
                <a:cs typeface="Poppins Light"/>
                <a:sym typeface="Poppins Light"/>
              </a:rPr>
              <a:t>To create interactive quiz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888483" y="7509967"/>
            <a:ext cx="3199291" cy="405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2D4263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Quizizz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735474" y="8046505"/>
            <a:ext cx="3571847" cy="104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2D4263"/>
                </a:solidFill>
                <a:latin typeface="Poppins Light"/>
                <a:ea typeface="Poppins Light"/>
                <a:cs typeface="Poppins Light"/>
                <a:sym typeface="Poppins Light"/>
              </a:rPr>
              <a:t>To publish the final e-module that combined all the multimodal components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735474" y="7509967"/>
            <a:ext cx="3199291" cy="405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2D4263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Publuu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98454" y="740619"/>
            <a:ext cx="11650282" cy="8209344"/>
          </a:xfrm>
          <a:custGeom>
            <a:avLst/>
            <a:gdLst/>
            <a:ahLst/>
            <a:cxnLst/>
            <a:rect l="l" t="t" r="r" b="b"/>
            <a:pathLst>
              <a:path w="11650282" h="8209344">
                <a:moveTo>
                  <a:pt x="0" y="0"/>
                </a:moveTo>
                <a:lnTo>
                  <a:pt x="11650282" y="0"/>
                </a:lnTo>
                <a:lnTo>
                  <a:pt x="11650282" y="8209345"/>
                </a:lnTo>
                <a:lnTo>
                  <a:pt x="0" y="8209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59347" y="740619"/>
            <a:ext cx="5798941" cy="8209344"/>
          </a:xfrm>
          <a:custGeom>
            <a:avLst/>
            <a:gdLst/>
            <a:ahLst/>
            <a:cxnLst/>
            <a:rect l="l" t="t" r="r" b="b"/>
            <a:pathLst>
              <a:path w="5798941" h="8209344">
                <a:moveTo>
                  <a:pt x="0" y="0"/>
                </a:moveTo>
                <a:lnTo>
                  <a:pt x="5798941" y="0"/>
                </a:lnTo>
                <a:lnTo>
                  <a:pt x="5798941" y="8209345"/>
                </a:lnTo>
                <a:lnTo>
                  <a:pt x="0" y="82093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370617" y="9123188"/>
            <a:ext cx="1776399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  <a:spcBef>
                <a:spcPct val="0"/>
              </a:spcBef>
            </a:pPr>
            <a:r>
              <a:rPr lang="en-US" sz="2199" spc="114" dirty="0">
                <a:solidFill>
                  <a:srgbClr val="FF000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Cover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491040" y="8550563"/>
            <a:ext cx="3305919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  <a:spcBef>
                <a:spcPct val="0"/>
              </a:spcBef>
            </a:pPr>
            <a:r>
              <a:rPr lang="en-US" sz="2199" spc="114" dirty="0">
                <a:solidFill>
                  <a:srgbClr val="FF000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Learning objectives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373886" y="5337051"/>
            <a:ext cx="5493060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  <a:spcBef>
                <a:spcPct val="0"/>
              </a:spcBef>
            </a:pPr>
            <a:r>
              <a:rPr lang="en-US" sz="2199" spc="114" dirty="0">
                <a:solidFill>
                  <a:srgbClr val="FF000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Video explanation linked to </a:t>
            </a:r>
            <a:r>
              <a:rPr lang="en-US" sz="2199" spc="114" dirty="0" err="1">
                <a:solidFill>
                  <a:srgbClr val="FF000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Youtube</a:t>
            </a:r>
            <a:endParaRPr lang="en-US" sz="2199" spc="114" dirty="0">
              <a:solidFill>
                <a:srgbClr val="FF0000"/>
              </a:solidFill>
              <a:latin typeface="Poppins Light Bold"/>
              <a:ea typeface="Poppins Light Bold"/>
              <a:cs typeface="Poppins Light Bold"/>
              <a:sym typeface="Poppins Light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401975" y="8121071"/>
            <a:ext cx="1757102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  <a:spcBef>
                <a:spcPct val="0"/>
              </a:spcBef>
            </a:pPr>
            <a:r>
              <a:rPr lang="en-US" sz="2199" spc="114" dirty="0">
                <a:solidFill>
                  <a:srgbClr val="FF000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Explanation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42215" y="662040"/>
            <a:ext cx="11710909" cy="8276883"/>
          </a:xfrm>
          <a:custGeom>
            <a:avLst/>
            <a:gdLst/>
            <a:ahLst/>
            <a:cxnLst/>
            <a:rect l="l" t="t" r="r" b="b"/>
            <a:pathLst>
              <a:path w="11710909" h="8276883">
                <a:moveTo>
                  <a:pt x="0" y="0"/>
                </a:moveTo>
                <a:lnTo>
                  <a:pt x="11710909" y="0"/>
                </a:lnTo>
                <a:lnTo>
                  <a:pt x="11710909" y="8276883"/>
                </a:lnTo>
                <a:lnTo>
                  <a:pt x="0" y="82768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148783" y="4923435"/>
            <a:ext cx="4942582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  <a:spcBef>
                <a:spcPct val="0"/>
              </a:spcBef>
            </a:pPr>
            <a:r>
              <a:rPr lang="en-US" sz="2199" spc="114" dirty="0">
                <a:solidFill>
                  <a:srgbClr val="FF000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Interactive Quiz, linked to Quizizz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084267" y="8555943"/>
            <a:ext cx="1456469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  <a:spcBef>
                <a:spcPct val="0"/>
              </a:spcBef>
            </a:pPr>
            <a:r>
              <a:rPr lang="en-US" sz="2199" spc="114" dirty="0">
                <a:solidFill>
                  <a:srgbClr val="FF000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Summary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590169" y="2424010"/>
            <a:ext cx="3044837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  <a:spcBef>
                <a:spcPct val="0"/>
              </a:spcBef>
            </a:pPr>
            <a:r>
              <a:rPr lang="en-US" sz="2199" spc="114" dirty="0">
                <a:solidFill>
                  <a:srgbClr val="FF000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E-Module on </a:t>
            </a:r>
            <a:r>
              <a:rPr lang="en-US" sz="2199" spc="114" dirty="0" err="1">
                <a:solidFill>
                  <a:srgbClr val="FF000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Publuu</a:t>
            </a:r>
            <a:endParaRPr lang="en-US" sz="2199" spc="114" dirty="0">
              <a:solidFill>
                <a:srgbClr val="FF0000"/>
              </a:solidFill>
              <a:latin typeface="Poppins Light Bold"/>
              <a:ea typeface="Poppins Light Bold"/>
              <a:cs typeface="Poppins Light Bold"/>
              <a:sym typeface="Poppins Light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847771"/>
            <a:chOff x="0" y="0"/>
            <a:chExt cx="6186311" cy="2867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286777"/>
            </a:xfrm>
            <a:custGeom>
              <a:avLst/>
              <a:gdLst/>
              <a:ahLst/>
              <a:cxnLst/>
              <a:rect l="l" t="t" r="r" b="b"/>
              <a:pathLst>
                <a:path w="6186311" h="286777">
                  <a:moveTo>
                    <a:pt x="0" y="0"/>
                  </a:moveTo>
                  <a:lnTo>
                    <a:pt x="6186311" y="0"/>
                  </a:lnTo>
                  <a:lnTo>
                    <a:pt x="6186311" y="286777"/>
                  </a:lnTo>
                  <a:lnTo>
                    <a:pt x="0" y="286777"/>
                  </a:lnTo>
                  <a:close/>
                </a:path>
              </a:pathLst>
            </a:custGeom>
            <a:solidFill>
              <a:srgbClr val="EEEEE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847771" cy="847771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C84B31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028700" y="2812351"/>
            <a:ext cx="8825096" cy="5662519"/>
          </a:xfrm>
          <a:custGeom>
            <a:avLst/>
            <a:gdLst/>
            <a:ahLst/>
            <a:cxnLst/>
            <a:rect l="l" t="t" r="r" b="b"/>
            <a:pathLst>
              <a:path w="8825096" h="5662519">
                <a:moveTo>
                  <a:pt x="0" y="0"/>
                </a:moveTo>
                <a:lnTo>
                  <a:pt x="8825096" y="0"/>
                </a:lnTo>
                <a:lnTo>
                  <a:pt x="8825096" y="5662519"/>
                </a:lnTo>
                <a:lnTo>
                  <a:pt x="0" y="56625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123950" y="242910"/>
            <a:ext cx="10592755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spc="74">
                <a:solidFill>
                  <a:srgbClr val="2D426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Research Results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4759" y="242910"/>
            <a:ext cx="538253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spc="74">
                <a:solidFill>
                  <a:srgbClr val="EEEEE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IV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23950" y="1689703"/>
            <a:ext cx="5366747" cy="618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19"/>
              </a:lnSpc>
            </a:pPr>
            <a:r>
              <a:rPr lang="en-US" sz="3199" b="1">
                <a:solidFill>
                  <a:srgbClr val="2D4263"/>
                </a:solidFill>
                <a:latin typeface="Poppins Medium Bold"/>
                <a:ea typeface="Poppins Medium Bold"/>
                <a:cs typeface="Poppins Medium Bold"/>
                <a:sym typeface="Poppins Medium Bold"/>
              </a:rPr>
              <a:t>Experts Validation Result: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538748" y="5000625"/>
            <a:ext cx="6916410" cy="3594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59"/>
              </a:lnSpc>
            </a:pPr>
            <a:r>
              <a:rPr lang="en-US" sz="2699">
                <a:solidFill>
                  <a:srgbClr val="2D4263"/>
                </a:solidFill>
                <a:latin typeface="Poppins Light"/>
                <a:ea typeface="Poppins Light"/>
                <a:cs typeface="Poppins Light"/>
                <a:sym typeface="Poppins Light"/>
              </a:rPr>
              <a:t>The average of material validation is 3.97 which is categorized as </a:t>
            </a:r>
            <a:r>
              <a:rPr lang="en-US" sz="2699">
                <a:solidFill>
                  <a:srgbClr val="2D4263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Very Valid</a:t>
            </a:r>
            <a:r>
              <a:rPr lang="en-US" sz="2699">
                <a:solidFill>
                  <a:srgbClr val="2D4263"/>
                </a:solidFill>
                <a:latin typeface="Poppins Light"/>
                <a:ea typeface="Poppins Light"/>
                <a:cs typeface="Poppins Light"/>
                <a:sym typeface="Poppins Light"/>
              </a:rPr>
              <a:t>. This result shows that the e-module rated highly across content, presentation, and linguistics, confirming alignment with learning goals.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717191" y="1689703"/>
            <a:ext cx="5366747" cy="618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19"/>
              </a:lnSpc>
            </a:pPr>
            <a:r>
              <a:rPr lang="en-US" sz="3199" b="1">
                <a:solidFill>
                  <a:srgbClr val="C84B31"/>
                </a:solidFill>
                <a:latin typeface="Poppins Medium Bold"/>
                <a:ea typeface="Poppins Medium Bold"/>
                <a:cs typeface="Poppins Medium Bold"/>
                <a:sym typeface="Poppins Medium Bold"/>
              </a:rPr>
              <a:t>Material Validation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538748" y="2752373"/>
            <a:ext cx="6916410" cy="1862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2799">
                <a:solidFill>
                  <a:srgbClr val="2D4263"/>
                </a:solidFill>
                <a:latin typeface="Poppins Light"/>
                <a:ea typeface="Poppins Light"/>
                <a:cs typeface="Poppins Light"/>
                <a:sym typeface="Poppins Light"/>
              </a:rPr>
              <a:t>Three aspects were assessed: </a:t>
            </a:r>
            <a:r>
              <a:rPr lang="en-US" sz="2799">
                <a:solidFill>
                  <a:srgbClr val="2D4263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Presentation </a:t>
            </a:r>
            <a:r>
              <a:rPr lang="en-US" sz="2799">
                <a:solidFill>
                  <a:srgbClr val="2D4263"/>
                </a:solidFill>
                <a:latin typeface="Poppins Light"/>
                <a:ea typeface="Poppins Light"/>
                <a:cs typeface="Poppins Light"/>
                <a:sym typeface="Poppins Light"/>
              </a:rPr>
              <a:t>(4/4), </a:t>
            </a:r>
            <a:r>
              <a:rPr lang="en-US" sz="2799">
                <a:solidFill>
                  <a:srgbClr val="2D4263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Linguistics </a:t>
            </a:r>
            <a:r>
              <a:rPr lang="en-US" sz="2799">
                <a:solidFill>
                  <a:srgbClr val="2D4263"/>
                </a:solidFill>
                <a:latin typeface="Poppins Light"/>
                <a:ea typeface="Poppins Light"/>
                <a:cs typeface="Poppins Light"/>
                <a:sym typeface="Poppins Light"/>
              </a:rPr>
              <a:t>(4/4), </a:t>
            </a:r>
            <a:r>
              <a:rPr lang="en-US" sz="2799">
                <a:solidFill>
                  <a:srgbClr val="2D4263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Content </a:t>
            </a:r>
            <a:r>
              <a:rPr lang="en-US" sz="2799">
                <a:solidFill>
                  <a:srgbClr val="2D4263"/>
                </a:solidFill>
                <a:latin typeface="Poppins Light"/>
                <a:ea typeface="Poppins Light"/>
                <a:cs typeface="Poppins Light"/>
                <a:sym typeface="Poppins Light"/>
              </a:rPr>
              <a:t>(3.93/4).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609</Words>
  <Application>Microsoft Office PowerPoint</Application>
  <PresentationFormat>Custom</PresentationFormat>
  <Paragraphs>83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Poppins Medium Bold</vt:lpstr>
      <vt:lpstr>Calibri</vt:lpstr>
      <vt:lpstr>Canva Sans Bold</vt:lpstr>
      <vt:lpstr>Poppins Bold</vt:lpstr>
      <vt:lpstr>Poppins Light</vt:lpstr>
      <vt:lpstr>Arial</vt:lpstr>
      <vt:lpstr>Poppins Medium</vt:lpstr>
      <vt:lpstr>Helveticish Bold</vt:lpstr>
      <vt:lpstr>Poppins Light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(ppt) Proceeding</dc:title>
  <cp:lastModifiedBy>Annisa Gamal</cp:lastModifiedBy>
  <cp:revision>2</cp:revision>
  <dcterms:created xsi:type="dcterms:W3CDTF">2006-08-16T00:00:00Z</dcterms:created>
  <dcterms:modified xsi:type="dcterms:W3CDTF">2024-11-04T01:12:30Z</dcterms:modified>
  <dc:identifier>DAGVbVbXClY</dc:identifier>
</cp:coreProperties>
</file>