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Plus Jakarta Sans"/>
      <p:regular r:id="rId17"/>
      <p:bold r:id="rId18"/>
      <p:italic r:id="rId19"/>
      <p:boldItalic r:id="rId20"/>
    </p:embeddedFont>
    <p:embeddedFont>
      <p:font typeface="Plus Jakarta Sans SemiBold"/>
      <p:regular r:id="rId21"/>
      <p:bold r:id="rId22"/>
      <p:italic r:id="rId23"/>
      <p:boldItalic r:id="rId24"/>
    </p:embeddedFont>
    <p:embeddedFont>
      <p:font typeface="Plus Jakarta Sans Medium"/>
      <p:regular r:id="rId25"/>
      <p:bold r:id="rId26"/>
      <p:italic r:id="rId27"/>
      <p:boldItalic r:id="rId28"/>
    </p:embeddedFont>
    <p:embeddedFont>
      <p:font typeface="Space Grotesk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7F40271-E72D-444A-A535-843C6EC62FFD}">
  <a:tblStyle styleId="{67F40271-E72D-444A-A535-843C6EC62FF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usJakartaSans-boldItalic.fntdata"/><Relationship Id="rId22" Type="http://schemas.openxmlformats.org/officeDocument/2006/relationships/font" Target="fonts/PlusJakartaSansSemiBold-bold.fntdata"/><Relationship Id="rId21" Type="http://schemas.openxmlformats.org/officeDocument/2006/relationships/font" Target="fonts/PlusJakartaSansSemiBold-regular.fntdata"/><Relationship Id="rId24" Type="http://schemas.openxmlformats.org/officeDocument/2006/relationships/font" Target="fonts/PlusJakartaSansSemiBold-boldItalic.fntdata"/><Relationship Id="rId23" Type="http://schemas.openxmlformats.org/officeDocument/2006/relationships/font" Target="fonts/PlusJakartaSans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lusJakartaSansMedium-bold.fntdata"/><Relationship Id="rId25" Type="http://schemas.openxmlformats.org/officeDocument/2006/relationships/font" Target="fonts/PlusJakartaSansMedium-regular.fntdata"/><Relationship Id="rId28" Type="http://schemas.openxmlformats.org/officeDocument/2006/relationships/font" Target="fonts/PlusJakartaSansMedium-boldItalic.fntdata"/><Relationship Id="rId27" Type="http://schemas.openxmlformats.org/officeDocument/2006/relationships/font" Target="fonts/PlusJakartaSansMedium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SpaceGrotesk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SpaceGrotesk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lusJakartaSans-regular.fntdata"/><Relationship Id="rId16" Type="http://schemas.openxmlformats.org/officeDocument/2006/relationships/slide" Target="slides/slide10.xml"/><Relationship Id="rId19" Type="http://schemas.openxmlformats.org/officeDocument/2006/relationships/font" Target="fonts/PlusJakartaSans-italic.fntdata"/><Relationship Id="rId18" Type="http://schemas.openxmlformats.org/officeDocument/2006/relationships/font" Target="fonts/PlusJakarta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1" Type="http://schemas.openxmlformats.org/officeDocument/2006/relationships/image" Target="../media/image6.png"/><Relationship Id="rId10" Type="http://schemas.openxmlformats.org/officeDocument/2006/relationships/image" Target="../media/image18.png"/><Relationship Id="rId12" Type="http://schemas.openxmlformats.org/officeDocument/2006/relationships/image" Target="../media/image19.png"/><Relationship Id="rId9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6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6.png"/><Relationship Id="rId10" Type="http://schemas.openxmlformats.org/officeDocument/2006/relationships/image" Target="../media/image35.png"/><Relationship Id="rId13" Type="http://schemas.openxmlformats.org/officeDocument/2006/relationships/image" Target="../media/image38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Relationship Id="rId8" Type="http://schemas.openxmlformats.org/officeDocument/2006/relationships/image" Target="../media/image3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7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39.png"/><Relationship Id="rId7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40.png"/><Relationship Id="rId7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43.png"/><Relationship Id="rId7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6.png"/><Relationship Id="rId6" Type="http://schemas.openxmlformats.org/officeDocument/2006/relationships/image" Target="../media/image44.png"/><Relationship Id="rId7" Type="http://schemas.openxmlformats.org/officeDocument/2006/relationships/image" Target="../media/image4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4738538"/>
            <a:ext cx="11144250" cy="120491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1049000" y="6286500"/>
            <a:ext cx="61912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1 of 10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9725025" y="236127"/>
            <a:ext cx="1943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chemeClr val="dk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Official Presenter Slide Template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23875" y="2747069"/>
            <a:ext cx="11668125" cy="481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F172A"/>
                </a:solidFill>
                <a:latin typeface="Space Grotesk"/>
                <a:ea typeface="Space Grotesk"/>
                <a:cs typeface="Space Grotesk"/>
                <a:sym typeface="Space Grotesk"/>
              </a:rPr>
              <a:t>[Full Title of Your Research Paper / Presentation]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23875" y="3371850"/>
            <a:ext cx="11144250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[Subtitle or Secondary Focus of the Study — e.g., An Empirical Investigation in Higher Education]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523875" y="2343472"/>
            <a:ext cx="7419975" cy="1881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2" u="none" cap="none" strike="noStrike">
                <a:solidFill>
                  <a:srgbClr val="0369A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Keep your main title clear and concise (under 15 words). Ensure author names match your submitted abstract.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742950" y="4957613"/>
            <a:ext cx="736092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Lead Presenter: [Name &amp; Title]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742950" y="5243363"/>
            <a:ext cx="7010400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Co-Authors:</a:t>
            </a:r>
            <a:r>
              <a:rPr b="0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[Co-Author 1], [Co-Author 2], [Co-Author 3]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742950" y="5483869"/>
            <a:ext cx="7010400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Affiliation:</a:t>
            </a:r>
            <a:r>
              <a:rPr b="0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Department / Faculty, Name of University or Institution, Country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8153400" y="4957613"/>
            <a:ext cx="3460432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64748B"/>
                </a:solidFill>
                <a:latin typeface="Space Grotesk"/>
                <a:ea typeface="Space Grotesk"/>
                <a:cs typeface="Space Grotesk"/>
                <a:sym typeface="Space Grotesk"/>
              </a:rPr>
              <a:t>CONTACT INFORMATION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8153400" y="5214788"/>
            <a:ext cx="3295650" cy="2065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[presenter.email@domain.edu]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8153400" y="5440412"/>
            <a:ext cx="3295650" cy="2065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61925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Paper ID: #[ICETI-2026-XXX]</a:t>
            </a:r>
            <a:endParaRPr/>
          </a:p>
        </p:txBody>
      </p:sp>
      <p:pic>
        <p:nvPicPr>
          <p:cNvPr descr="image.png" id="96" name="Google Shape;9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3400" y="5252888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7" name="Google Shape;9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53400" y="5478512"/>
            <a:ext cx="104775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/>
          <p:nvPr/>
        </p:nvSpPr>
        <p:spPr>
          <a:xfrm>
            <a:off x="0" y="0"/>
            <a:ext cx="762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523875" y="6040546"/>
            <a:ext cx="4799330" cy="3846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3475" lIns="95200" spcFirstLastPara="1" rIns="95200" wrap="square" tIns="165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The 3rd International Conference on Education, Technology, and Innovation (ICETI 2026)</a:t>
            </a:r>
            <a:endParaRPr b="0" i="1" sz="1300" u="none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85725" y="-261938"/>
            <a:ext cx="152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523875" y="241300"/>
            <a:ext cx="2772697" cy="455303"/>
            <a:chOff x="523875" y="66726"/>
            <a:chExt cx="2615586" cy="455303"/>
          </a:xfrm>
        </p:grpSpPr>
        <p:pic>
          <p:nvPicPr>
            <p:cNvPr descr="A logo with colorful letters&#10;&#10;AI-generated content may be incorrect." id="102" name="Google Shape;102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23875" y="66726"/>
              <a:ext cx="910357" cy="4553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group of logos with text&#10;&#10;AI-generated content may be incorrect." id="103" name="Google Shape;103;p13"/>
            <p:cNvPicPr preferRelativeResize="0"/>
            <p:nvPr/>
          </p:nvPicPr>
          <p:blipFill rotWithShape="1">
            <a:blip r:embed="rId7">
              <a:alphaModFix/>
            </a:blip>
            <a:srcRect b="41669" l="36955" r="0" t="35157"/>
            <a:stretch/>
          </p:blipFill>
          <p:spPr>
            <a:xfrm>
              <a:off x="1434232" y="70376"/>
              <a:ext cx="1705229" cy="3525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8" name="Google Shape;10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5062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523875" y="6286500"/>
            <a:ext cx="1790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Background &amp; Research Problem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11020425" y="6286500"/>
            <a:ext cx="647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2 of 10</a:t>
            </a:r>
            <a:endParaRPr/>
          </a:p>
        </p:txBody>
      </p:sp>
      <p:pic>
        <p:nvPicPr>
          <p:cNvPr descr="image.png" id="114" name="Google Shape;11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3875" y="511373"/>
            <a:ext cx="884039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 txBox="1"/>
          <p:nvPr/>
        </p:nvSpPr>
        <p:spPr>
          <a:xfrm>
            <a:off x="1522214" y="428625"/>
            <a:ext cx="4805131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Background &amp; Research Problem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742950" y="2050851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General Context &amp; Real-World Issue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6434137" y="1973436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The Identified Research Gap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990600" y="2374701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Industry / Field Context: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Describe the overall landscape of your topic (e.g., rapid digital transformation in educational tech).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990600" y="296138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Emerging Challenges: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State the current friction point or pressing dilemma observed in society or practice.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990600" y="354806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Significance: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Briefly explain why addressing this problem is urgent and important today.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6681787" y="2374701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Existing Limitation: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Previous studies have largely focused on [X], but have overlooked [Y].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6681787" y="296138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Core Research Problem: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b="0" i="1" lang="en-US" sz="12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[State your explicit problem statement in 1–2 sharp sentences]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6681787" y="354806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Study Objective: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This paper bridges the gap by analyzing [key focus].</a:t>
            </a:r>
            <a:endParaRPr/>
          </a:p>
        </p:txBody>
      </p:sp>
      <p:pic>
        <p:nvPicPr>
          <p:cNvPr descr="image.png" id="124" name="Google Shape;12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239375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5" name="Google Shape;125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298043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356711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239375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8" name="Google Shape;128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298043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9" name="Google Shape;12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3567112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4" name="Google Shape;1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784151"/>
            <a:ext cx="5453062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5062" y="1784151"/>
            <a:ext cx="5453062" cy="2981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2950" y="2393751"/>
            <a:ext cx="501491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950" y="3155751"/>
            <a:ext cx="501491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3917751"/>
            <a:ext cx="501491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34137" y="2393751"/>
            <a:ext cx="501491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0" name="Google Shape;140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34137" y="3155751"/>
            <a:ext cx="501491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1" name="Google Shape;141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34137" y="3917751"/>
            <a:ext cx="5014912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2" name="Google Shape;142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144" name="Google Shape;144;p15"/>
          <p:cNvSpPr txBox="1"/>
          <p:nvPr/>
        </p:nvSpPr>
        <p:spPr>
          <a:xfrm>
            <a:off x="523875" y="6286500"/>
            <a:ext cx="181927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Research Questions &amp; Objectives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11020425" y="6286500"/>
            <a:ext cx="647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3 of 10</a:t>
            </a:r>
            <a:endParaRPr/>
          </a:p>
        </p:txBody>
      </p:sp>
      <p:pic>
        <p:nvPicPr>
          <p:cNvPr descr="image.png" id="146" name="Google Shape;146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/>
          <p:nvPr/>
        </p:nvSpPr>
        <p:spPr>
          <a:xfrm>
            <a:off x="1550789" y="428625"/>
            <a:ext cx="4882328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Research Questions &amp; Objectives</a:t>
            </a:r>
            <a:endParaRPr/>
          </a:p>
        </p:txBody>
      </p:sp>
      <p:sp>
        <p:nvSpPr>
          <p:cNvPr id="148" name="Google Shape;148;p15"/>
          <p:cNvSpPr txBox="1"/>
          <p:nvPr/>
        </p:nvSpPr>
        <p:spPr>
          <a:xfrm>
            <a:off x="742950" y="1961650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Key Research Questions (RQs)</a:t>
            </a:r>
            <a:endParaRPr/>
          </a:p>
        </p:txBody>
      </p:sp>
      <p:sp>
        <p:nvSpPr>
          <p:cNvPr id="149" name="Google Shape;149;p15"/>
          <p:cNvSpPr txBox="1"/>
          <p:nvPr/>
        </p:nvSpPr>
        <p:spPr>
          <a:xfrm>
            <a:off x="6433117" y="2031801"/>
            <a:ext cx="5165645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Specific Research Objectives (OBJs)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4" name="Google Shape;15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3871763"/>
            <a:ext cx="11144250" cy="6636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75" y="1784151"/>
            <a:ext cx="3587650" cy="1916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6" name="Google Shape;15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2025" y="1784151"/>
            <a:ext cx="3587799" cy="1916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80325" y="1784151"/>
            <a:ext cx="3587650" cy="1916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950" y="3176438"/>
            <a:ext cx="31495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9" name="Google Shape;15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21100" y="3089671"/>
            <a:ext cx="3149649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0" name="Google Shape;16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99400" y="2883098"/>
            <a:ext cx="31495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1" name="Google Shape;161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6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523875" y="6286500"/>
            <a:ext cx="16764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Literature Review &amp; Framework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11010900" y="6286500"/>
            <a:ext cx="65722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4 of 10</a:t>
            </a:r>
            <a:endParaRPr/>
          </a:p>
        </p:txBody>
      </p:sp>
      <p:pic>
        <p:nvPicPr>
          <p:cNvPr descr="image.png" id="165" name="Google Shape;165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6"/>
          <p:cNvSpPr txBox="1"/>
          <p:nvPr/>
        </p:nvSpPr>
        <p:spPr>
          <a:xfrm>
            <a:off x="1550789" y="428625"/>
            <a:ext cx="4565101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Literature Review &amp; Framework</a:t>
            </a:r>
            <a:endParaRPr/>
          </a:p>
        </p:txBody>
      </p:sp>
      <p:sp>
        <p:nvSpPr>
          <p:cNvPr id="167" name="Google Shape;167;p16"/>
          <p:cNvSpPr txBox="1"/>
          <p:nvPr/>
        </p:nvSpPr>
        <p:spPr>
          <a:xfrm>
            <a:off x="647700" y="3995588"/>
            <a:ext cx="108966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THEORETICAL MODEL FORMULA (IF APPLICABLE)</a:t>
            </a:r>
            <a:endParaRPr/>
          </a:p>
        </p:txBody>
      </p:sp>
      <p:sp>
        <p:nvSpPr>
          <p:cNvPr id="168" name="Google Shape;168;p16"/>
          <p:cNvSpPr txBox="1"/>
          <p:nvPr/>
        </p:nvSpPr>
        <p:spPr>
          <a:xfrm>
            <a:off x="742950" y="2041326"/>
            <a:ext cx="2980841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Core Theory</a:t>
            </a:r>
            <a:endParaRPr/>
          </a:p>
        </p:txBody>
      </p:sp>
      <p:sp>
        <p:nvSpPr>
          <p:cNvPr id="169" name="Google Shape;169;p16"/>
          <p:cNvSpPr txBox="1"/>
          <p:nvPr/>
        </p:nvSpPr>
        <p:spPr>
          <a:xfrm>
            <a:off x="742950" y="2374701"/>
            <a:ext cx="3149500" cy="236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[Theoretical Model Name]</a:t>
            </a:r>
            <a:endParaRPr/>
          </a:p>
        </p:txBody>
      </p:sp>
      <p:sp>
        <p:nvSpPr>
          <p:cNvPr id="170" name="Google Shape;170;p16"/>
          <p:cNvSpPr txBox="1"/>
          <p:nvPr/>
        </p:nvSpPr>
        <p:spPr>
          <a:xfrm>
            <a:off x="742950" y="2668041"/>
            <a:ext cx="3149500" cy="413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Used to explain the underlying mechanism of human interaction and adoption behavior.</a:t>
            </a:r>
            <a:endParaRPr/>
          </a:p>
        </p:txBody>
      </p:sp>
      <p:sp>
        <p:nvSpPr>
          <p:cNvPr id="171" name="Google Shape;171;p16"/>
          <p:cNvSpPr txBox="1"/>
          <p:nvPr/>
        </p:nvSpPr>
        <p:spPr>
          <a:xfrm>
            <a:off x="4524772" y="2060376"/>
            <a:ext cx="298099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Conceptual Model</a:t>
            </a:r>
            <a:endParaRPr/>
          </a:p>
        </p:txBody>
      </p:sp>
      <p:sp>
        <p:nvSpPr>
          <p:cNvPr id="172" name="Google Shape;172;p16"/>
          <p:cNvSpPr txBox="1"/>
          <p:nvPr/>
        </p:nvSpPr>
        <p:spPr>
          <a:xfrm>
            <a:off x="4521100" y="2374701"/>
            <a:ext cx="3149649" cy="61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Illustrates hypothesized linkages between Independent Variables (IV) and Dependent Variables (DV).</a:t>
            </a:r>
            <a:endParaRPr/>
          </a:p>
        </p:txBody>
      </p:sp>
      <p:sp>
        <p:nvSpPr>
          <p:cNvPr id="173" name="Google Shape;173;p16"/>
          <p:cNvSpPr txBox="1"/>
          <p:nvPr/>
        </p:nvSpPr>
        <p:spPr>
          <a:xfrm>
            <a:off x="8302473" y="2123033"/>
            <a:ext cx="3010845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Prior Studies</a:t>
            </a:r>
            <a:endParaRPr/>
          </a:p>
        </p:txBody>
      </p:sp>
      <p:sp>
        <p:nvSpPr>
          <p:cNvPr id="174" name="Google Shape;174;p16"/>
          <p:cNvSpPr txBox="1"/>
          <p:nvPr/>
        </p:nvSpPr>
        <p:spPr>
          <a:xfrm>
            <a:off x="8299400" y="2374701"/>
            <a:ext cx="3149500" cy="413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Recent findings highlight mixed results regarding implementation efficacy in developing regions.</a:t>
            </a:r>
            <a:endParaRPr/>
          </a:p>
        </p:txBody>
      </p:sp>
      <p:pic>
        <p:nvPicPr>
          <p:cNvPr descr="image.png" id="175" name="Google Shape;175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234433" y="4224188"/>
            <a:ext cx="1722983" cy="187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0" name="Google Shape;18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3744813"/>
            <a:ext cx="111442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1" name="Google Shape;18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75" y="1879401"/>
            <a:ext cx="2678906" cy="1674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2" name="Google Shape;18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45656" y="1879401"/>
            <a:ext cx="2678906" cy="1674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3" name="Google Shape;183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67437" y="1879401"/>
            <a:ext cx="2678906" cy="1674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4" name="Google Shape;184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89218" y="1879401"/>
            <a:ext cx="2678906" cy="1674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4850" y="2060376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26631" y="2060376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7" name="Google Shape;187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348412" y="2060376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8" name="Google Shape;188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170193" y="2060376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9" name="Google Shape;189;p1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7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523875" y="6286500"/>
            <a:ext cx="126682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Research Methodology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11020425" y="6286500"/>
            <a:ext cx="647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5 of 10</a:t>
            </a:r>
            <a:endParaRPr/>
          </a:p>
        </p:txBody>
      </p:sp>
      <p:pic>
        <p:nvPicPr>
          <p:cNvPr descr="image.png" id="193" name="Google Shape;193;p1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/>
          <p:nvPr/>
        </p:nvSpPr>
        <p:spPr>
          <a:xfrm>
            <a:off x="1550789" y="428625"/>
            <a:ext cx="3472465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Research Methodology</a:t>
            </a:r>
            <a:endParaRPr/>
          </a:p>
        </p:txBody>
      </p:sp>
      <p:sp>
        <p:nvSpPr>
          <p:cNvPr id="195" name="Google Shape;195;p17"/>
          <p:cNvSpPr txBox="1"/>
          <p:nvPr/>
        </p:nvSpPr>
        <p:spPr>
          <a:xfrm>
            <a:off x="704850" y="2479476"/>
            <a:ext cx="2432804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>
                <a:solidFill>
                  <a:srgbClr val="0F172A"/>
                </a:solidFill>
                <a:latin typeface="Space Grotesk"/>
                <a:ea typeface="Space Grotesk"/>
                <a:cs typeface="Space Grotesk"/>
                <a:sym typeface="Space Grotesk"/>
              </a:rPr>
              <a:t>Research Design</a:t>
            </a:r>
            <a:endParaRPr/>
          </a:p>
        </p:txBody>
      </p:sp>
      <p:sp>
        <p:nvSpPr>
          <p:cNvPr id="196" name="Google Shape;196;p17"/>
          <p:cNvSpPr txBox="1"/>
          <p:nvPr/>
        </p:nvSpPr>
        <p:spPr>
          <a:xfrm>
            <a:off x="704850" y="2746176"/>
            <a:ext cx="2316956" cy="39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2" u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Quantitative / Qualitative / Mixed-Methods approach.</a:t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704850" y="3220938"/>
            <a:ext cx="231695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7" u="none">
                <a:solidFill>
                  <a:srgbClr val="1E3A8A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e.g., Explanatory Sequential Design</a:t>
            </a:r>
            <a:endParaRPr/>
          </a:p>
        </p:txBody>
      </p:sp>
      <p:sp>
        <p:nvSpPr>
          <p:cNvPr id="198" name="Google Shape;198;p17"/>
          <p:cNvSpPr txBox="1"/>
          <p:nvPr/>
        </p:nvSpPr>
        <p:spPr>
          <a:xfrm>
            <a:off x="3526631" y="2479476"/>
            <a:ext cx="2432804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>
                <a:solidFill>
                  <a:srgbClr val="0F172A"/>
                </a:solidFill>
                <a:latin typeface="Space Grotesk"/>
                <a:ea typeface="Space Grotesk"/>
                <a:cs typeface="Space Grotesk"/>
                <a:sym typeface="Space Grotesk"/>
              </a:rPr>
              <a:t>Population &amp; Sample</a:t>
            </a:r>
            <a:endParaRPr/>
          </a:p>
        </p:txBody>
      </p:sp>
      <p:sp>
        <p:nvSpPr>
          <p:cNvPr id="199" name="Google Shape;199;p17"/>
          <p:cNvSpPr txBox="1"/>
          <p:nvPr/>
        </p:nvSpPr>
        <p:spPr>
          <a:xfrm>
            <a:off x="3526631" y="2746176"/>
            <a:ext cx="2316956" cy="39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2" u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Target audience, sample size (N), and sampling technique.</a:t>
            </a:r>
            <a:endParaRPr/>
          </a:p>
        </p:txBody>
      </p:sp>
      <p:sp>
        <p:nvSpPr>
          <p:cNvPr id="200" name="Google Shape;200;p17"/>
          <p:cNvSpPr txBox="1"/>
          <p:nvPr/>
        </p:nvSpPr>
        <p:spPr>
          <a:xfrm>
            <a:off x="3526631" y="3220938"/>
            <a:ext cx="231695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7" u="none">
                <a:solidFill>
                  <a:srgbClr val="1E3A8A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e.g., N = 350 (Stratified Random)</a:t>
            </a:r>
            <a:endParaRPr/>
          </a:p>
        </p:txBody>
      </p:sp>
      <p:sp>
        <p:nvSpPr>
          <p:cNvPr id="201" name="Google Shape;201;p17"/>
          <p:cNvSpPr txBox="1"/>
          <p:nvPr/>
        </p:nvSpPr>
        <p:spPr>
          <a:xfrm>
            <a:off x="6348412" y="2479476"/>
            <a:ext cx="2432804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>
                <a:solidFill>
                  <a:srgbClr val="0F172A"/>
                </a:solidFill>
                <a:latin typeface="Space Grotesk"/>
                <a:ea typeface="Space Grotesk"/>
                <a:cs typeface="Space Grotesk"/>
                <a:sym typeface="Space Grotesk"/>
              </a:rPr>
              <a:t>Data Collection</a:t>
            </a:r>
            <a:endParaRPr/>
          </a:p>
        </p:txBody>
      </p:sp>
      <p:sp>
        <p:nvSpPr>
          <p:cNvPr id="202" name="Google Shape;202;p17"/>
          <p:cNvSpPr txBox="1"/>
          <p:nvPr/>
        </p:nvSpPr>
        <p:spPr>
          <a:xfrm>
            <a:off x="6348412" y="2746176"/>
            <a:ext cx="2316956" cy="39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2" u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Instruments used to gather primary or secondary data.</a:t>
            </a:r>
            <a:endParaRPr/>
          </a:p>
        </p:txBody>
      </p:sp>
      <p:sp>
        <p:nvSpPr>
          <p:cNvPr id="203" name="Google Shape;203;p17"/>
          <p:cNvSpPr txBox="1"/>
          <p:nvPr/>
        </p:nvSpPr>
        <p:spPr>
          <a:xfrm>
            <a:off x="6348412" y="3220938"/>
            <a:ext cx="231695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7" u="none">
                <a:solidFill>
                  <a:srgbClr val="1E3A8A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e.g., Online Survey &amp; Interviews</a:t>
            </a:r>
            <a:endParaRPr/>
          </a:p>
        </p:txBody>
      </p:sp>
      <p:sp>
        <p:nvSpPr>
          <p:cNvPr id="204" name="Google Shape;204;p17"/>
          <p:cNvSpPr txBox="1"/>
          <p:nvPr/>
        </p:nvSpPr>
        <p:spPr>
          <a:xfrm>
            <a:off x="9170193" y="2479476"/>
            <a:ext cx="2432804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>
                <a:solidFill>
                  <a:srgbClr val="0F172A"/>
                </a:solidFill>
                <a:latin typeface="Space Grotesk"/>
                <a:ea typeface="Space Grotesk"/>
                <a:cs typeface="Space Grotesk"/>
                <a:sym typeface="Space Grotesk"/>
              </a:rPr>
              <a:t>Data Analysis</a:t>
            </a:r>
            <a:endParaRPr/>
          </a:p>
        </p:txBody>
      </p:sp>
      <p:sp>
        <p:nvSpPr>
          <p:cNvPr id="205" name="Google Shape;205;p17"/>
          <p:cNvSpPr txBox="1"/>
          <p:nvPr/>
        </p:nvSpPr>
        <p:spPr>
          <a:xfrm>
            <a:off x="9170193" y="2746176"/>
            <a:ext cx="2316956" cy="398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2" u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Statistical software or thematic coding frameworks.</a:t>
            </a:r>
            <a:endParaRPr/>
          </a:p>
        </p:txBody>
      </p:sp>
      <p:sp>
        <p:nvSpPr>
          <p:cNvPr id="206" name="Google Shape;206;p17"/>
          <p:cNvSpPr txBox="1"/>
          <p:nvPr/>
        </p:nvSpPr>
        <p:spPr>
          <a:xfrm>
            <a:off x="9170193" y="3220938"/>
            <a:ext cx="231695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7" u="none">
                <a:solidFill>
                  <a:srgbClr val="1E3A8A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e.g., PLS-SEM / SPSS / NVivo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1" name="Google Shape;2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784151"/>
            <a:ext cx="11144250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2" name="Google Shape;21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75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3" name="Google Shape;21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8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523875" y="6286500"/>
            <a:ext cx="120967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Key Findings &amp; Results</a:t>
            </a:r>
            <a:endParaRPr/>
          </a:p>
        </p:txBody>
      </p:sp>
      <p:sp>
        <p:nvSpPr>
          <p:cNvPr id="216" name="Google Shape;216;p18"/>
          <p:cNvSpPr txBox="1"/>
          <p:nvPr/>
        </p:nvSpPr>
        <p:spPr>
          <a:xfrm>
            <a:off x="11020425" y="6286500"/>
            <a:ext cx="647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6 of 10</a:t>
            </a:r>
            <a:endParaRPr/>
          </a:p>
        </p:txBody>
      </p:sp>
      <p:pic>
        <p:nvPicPr>
          <p:cNvPr descr="image.png" id="217" name="Google Shape;21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8"/>
          <p:cNvSpPr txBox="1"/>
          <p:nvPr/>
        </p:nvSpPr>
        <p:spPr>
          <a:xfrm>
            <a:off x="1550789" y="428625"/>
            <a:ext cx="4127859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Key Findings &amp; Data Results</a:t>
            </a:r>
            <a:endParaRPr/>
          </a:p>
        </p:txBody>
      </p:sp>
      <p:sp>
        <p:nvSpPr>
          <p:cNvPr id="219" name="Google Shape;219;p18"/>
          <p:cNvSpPr txBox="1"/>
          <p:nvPr/>
        </p:nvSpPr>
        <p:spPr>
          <a:xfrm>
            <a:off x="742950" y="2031801"/>
            <a:ext cx="5019533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Core Empirical Results</a:t>
            </a:r>
            <a:endParaRPr/>
          </a:p>
        </p:txBody>
      </p:sp>
      <p:sp>
        <p:nvSpPr>
          <p:cNvPr id="220" name="Google Shape;220;p18"/>
          <p:cNvSpPr txBox="1"/>
          <p:nvPr/>
        </p:nvSpPr>
        <p:spPr>
          <a:xfrm>
            <a:off x="990600" y="2374701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Finding 1: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Significant positive impact of [Variable X] on adoption rates (β = 0.45, p &lt; 0.001).</a:t>
            </a:r>
            <a:endParaRPr/>
          </a:p>
        </p:txBody>
      </p:sp>
      <p:sp>
        <p:nvSpPr>
          <p:cNvPr id="221" name="Google Shape;221;p18"/>
          <p:cNvSpPr txBox="1"/>
          <p:nvPr/>
        </p:nvSpPr>
        <p:spPr>
          <a:xfrm>
            <a:off x="990600" y="296138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Finding 2: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User satisfaction increased by </a:t>
            </a: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34.8%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following intervention deployment.</a:t>
            </a:r>
            <a:endParaRPr/>
          </a:p>
        </p:txBody>
      </p:sp>
      <p:sp>
        <p:nvSpPr>
          <p:cNvPr id="222" name="Google Shape;222;p18"/>
          <p:cNvSpPr txBox="1"/>
          <p:nvPr/>
        </p:nvSpPr>
        <p:spPr>
          <a:xfrm>
            <a:off x="990600" y="354806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Finding 3: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Hypothesis H3 supported; moderate mediation effect observed via user experience.</a:t>
            </a:r>
            <a:endParaRPr/>
          </a:p>
        </p:txBody>
      </p:sp>
      <p:pic>
        <p:nvPicPr>
          <p:cNvPr descr="image.png" id="223" name="Google Shape;22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239375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4" name="Google Shape;224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298043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5" name="Google Shape;22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3567112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0" name="Google Shape;23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5062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234" name="Google Shape;234;p19"/>
          <p:cNvSpPr txBox="1"/>
          <p:nvPr/>
        </p:nvSpPr>
        <p:spPr>
          <a:xfrm>
            <a:off x="523875" y="6286500"/>
            <a:ext cx="12382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Discussion &amp; Synthesis</a:t>
            </a:r>
            <a:endParaRPr/>
          </a:p>
        </p:txBody>
      </p:sp>
      <p:sp>
        <p:nvSpPr>
          <p:cNvPr id="235" name="Google Shape;235;p19"/>
          <p:cNvSpPr txBox="1"/>
          <p:nvPr/>
        </p:nvSpPr>
        <p:spPr>
          <a:xfrm>
            <a:off x="11020425" y="6286500"/>
            <a:ext cx="647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7 of 10</a:t>
            </a:r>
            <a:endParaRPr/>
          </a:p>
        </p:txBody>
      </p:sp>
      <p:pic>
        <p:nvPicPr>
          <p:cNvPr descr="image.png" id="236" name="Google Shape;23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9"/>
          <p:cNvSpPr txBox="1"/>
          <p:nvPr/>
        </p:nvSpPr>
        <p:spPr>
          <a:xfrm>
            <a:off x="1550789" y="428625"/>
            <a:ext cx="3449649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Discussion &amp; Synthesis</a:t>
            </a:r>
            <a:endParaRPr/>
          </a:p>
        </p:txBody>
      </p:sp>
      <p:sp>
        <p:nvSpPr>
          <p:cNvPr id="238" name="Google Shape;238;p19"/>
          <p:cNvSpPr txBox="1"/>
          <p:nvPr/>
        </p:nvSpPr>
        <p:spPr>
          <a:xfrm>
            <a:off x="765642" y="2028325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Interpretation of Results</a:t>
            </a:r>
            <a:endParaRPr/>
          </a:p>
        </p:txBody>
      </p:sp>
      <p:sp>
        <p:nvSpPr>
          <p:cNvPr id="239" name="Google Shape;239;p19"/>
          <p:cNvSpPr txBox="1"/>
          <p:nvPr/>
        </p:nvSpPr>
        <p:spPr>
          <a:xfrm>
            <a:off x="6434137" y="2012750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Alignment with Prior Literature</a:t>
            </a:r>
            <a:endParaRPr/>
          </a:p>
        </p:txBody>
      </p:sp>
      <p:sp>
        <p:nvSpPr>
          <p:cNvPr id="240" name="Google Shape;240;p19"/>
          <p:cNvSpPr txBox="1"/>
          <p:nvPr/>
        </p:nvSpPr>
        <p:spPr>
          <a:xfrm>
            <a:off x="990600" y="2374701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Why This Happens: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Explain the underlying mechanism causing the observed outcomes in your data.</a:t>
            </a:r>
            <a:endParaRPr/>
          </a:p>
        </p:txBody>
      </p:sp>
      <p:sp>
        <p:nvSpPr>
          <p:cNvPr id="241" name="Google Shape;241;p19"/>
          <p:cNvSpPr txBox="1"/>
          <p:nvPr/>
        </p:nvSpPr>
        <p:spPr>
          <a:xfrm>
            <a:off x="990600" y="296138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Unexpected Discoveries: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Highlight any surprising patterns or anomalies that emerged during empirical testing.</a:t>
            </a:r>
            <a:endParaRPr/>
          </a:p>
        </p:txBody>
      </p:sp>
      <p:sp>
        <p:nvSpPr>
          <p:cNvPr id="242" name="Google Shape;242;p19"/>
          <p:cNvSpPr txBox="1"/>
          <p:nvPr/>
        </p:nvSpPr>
        <p:spPr>
          <a:xfrm>
            <a:off x="990600" y="354806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Contextual Nuance: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Discuss how regional/institutional factors shaped these specific outcomes.</a:t>
            </a:r>
            <a:endParaRPr/>
          </a:p>
        </p:txBody>
      </p:sp>
      <p:sp>
        <p:nvSpPr>
          <p:cNvPr id="243" name="Google Shape;243;p19"/>
          <p:cNvSpPr txBox="1"/>
          <p:nvPr/>
        </p:nvSpPr>
        <p:spPr>
          <a:xfrm>
            <a:off x="6681787" y="2374701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Confirmation: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Results align strongly with findings by </a:t>
            </a:r>
            <a:r>
              <a:rPr b="0" i="1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Smith &amp; Davis (2022)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regarding technological readiness.</a:t>
            </a:r>
            <a:endParaRPr/>
          </a:p>
        </p:txBody>
      </p:sp>
      <p:sp>
        <p:nvSpPr>
          <p:cNvPr id="244" name="Google Shape;244;p19"/>
          <p:cNvSpPr txBox="1"/>
          <p:nvPr/>
        </p:nvSpPr>
        <p:spPr>
          <a:xfrm>
            <a:off x="6681787" y="296138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Contradiction / Extension: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Diverges from </a:t>
            </a:r>
            <a:r>
              <a:rPr b="0" i="1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Johnson et al. (2023)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revealing higher resilience in digital environments.</a:t>
            </a:r>
            <a:endParaRPr/>
          </a:p>
        </p:txBody>
      </p:sp>
      <p:sp>
        <p:nvSpPr>
          <p:cNvPr id="245" name="Google Shape;245;p19"/>
          <p:cNvSpPr txBox="1"/>
          <p:nvPr/>
        </p:nvSpPr>
        <p:spPr>
          <a:xfrm>
            <a:off x="6681787" y="354806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Novel Perspective: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Introduces a fresh perspective on human-AI collaboration dynamics.</a:t>
            </a:r>
            <a:endParaRPr/>
          </a:p>
        </p:txBody>
      </p:sp>
      <p:pic>
        <p:nvPicPr>
          <p:cNvPr descr="image.png" id="246" name="Google Shape;24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239375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7" name="Google Shape;247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298043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8" name="Google Shape;248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2950" y="356711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9" name="Google Shape;249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239375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0" name="Google Shape;250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298043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3567112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6" name="Google Shape;25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7" name="Google Shape;25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5062" y="1784151"/>
            <a:ext cx="5453062" cy="2569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8" name="Google Shape;25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0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sp>
        <p:nvSpPr>
          <p:cNvPr id="260" name="Google Shape;260;p20"/>
          <p:cNvSpPr txBox="1"/>
          <p:nvPr/>
        </p:nvSpPr>
        <p:spPr>
          <a:xfrm>
            <a:off x="523875" y="6286500"/>
            <a:ext cx="13335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Conclusion &amp; Takeaways</a:t>
            </a:r>
            <a:endParaRPr/>
          </a:p>
        </p:txBody>
      </p:sp>
      <p:sp>
        <p:nvSpPr>
          <p:cNvPr id="261" name="Google Shape;261;p20"/>
          <p:cNvSpPr txBox="1"/>
          <p:nvPr/>
        </p:nvSpPr>
        <p:spPr>
          <a:xfrm>
            <a:off x="11010900" y="6286500"/>
            <a:ext cx="65722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8 of 10</a:t>
            </a:r>
            <a:endParaRPr/>
          </a:p>
        </p:txBody>
      </p:sp>
      <p:pic>
        <p:nvPicPr>
          <p:cNvPr descr="image.png" id="262" name="Google Shape;26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3875" y="511373"/>
            <a:ext cx="903089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0"/>
          <p:cNvSpPr txBox="1"/>
          <p:nvPr/>
        </p:nvSpPr>
        <p:spPr>
          <a:xfrm>
            <a:off x="1541264" y="428625"/>
            <a:ext cx="3649674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Conclusion &amp; Takeaways</a:t>
            </a:r>
            <a:endParaRPr/>
          </a:p>
        </p:txBody>
      </p:sp>
      <p:sp>
        <p:nvSpPr>
          <p:cNvPr id="264" name="Google Shape;264;p20"/>
          <p:cNvSpPr txBox="1"/>
          <p:nvPr/>
        </p:nvSpPr>
        <p:spPr>
          <a:xfrm>
            <a:off x="765642" y="1989385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Summary of RQ Answers</a:t>
            </a:r>
            <a:endParaRPr/>
          </a:p>
        </p:txBody>
      </p:sp>
      <p:sp>
        <p:nvSpPr>
          <p:cNvPr id="265" name="Google Shape;265;p20"/>
          <p:cNvSpPr txBox="1"/>
          <p:nvPr/>
        </p:nvSpPr>
        <p:spPr>
          <a:xfrm>
            <a:off x="6434137" y="2006187"/>
            <a:ext cx="4969527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Main Research Contribution</a:t>
            </a:r>
            <a:endParaRPr/>
          </a:p>
        </p:txBody>
      </p:sp>
      <p:sp>
        <p:nvSpPr>
          <p:cNvPr id="266" name="Google Shape;266;p20"/>
          <p:cNvSpPr txBox="1"/>
          <p:nvPr/>
        </p:nvSpPr>
        <p:spPr>
          <a:xfrm>
            <a:off x="742950" y="2374701"/>
            <a:ext cx="50149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Answer to RQ1:</a:t>
            </a: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[Variable X] directly enhances outcome metrics by an average of 35%.</a:t>
            </a:r>
            <a:endParaRPr/>
          </a:p>
        </p:txBody>
      </p:sp>
      <p:sp>
        <p:nvSpPr>
          <p:cNvPr id="267" name="Google Shape;267;p20"/>
          <p:cNvSpPr txBox="1"/>
          <p:nvPr/>
        </p:nvSpPr>
        <p:spPr>
          <a:xfrm>
            <a:off x="742950" y="2812851"/>
            <a:ext cx="50149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Answer to RQ2:</a:t>
            </a: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User trust and institutional support are the primary adoption drivers.</a:t>
            </a:r>
            <a:endParaRPr/>
          </a:p>
        </p:txBody>
      </p:sp>
      <p:sp>
        <p:nvSpPr>
          <p:cNvPr id="268" name="Google Shape;268;p20"/>
          <p:cNvSpPr txBox="1"/>
          <p:nvPr/>
        </p:nvSpPr>
        <p:spPr>
          <a:xfrm>
            <a:off x="742950" y="3251001"/>
            <a:ext cx="50149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Answer to RQ3:</a:t>
            </a: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Structured implementation reduces systemic errors significantly.</a:t>
            </a:r>
            <a:endParaRPr/>
          </a:p>
        </p:txBody>
      </p:sp>
      <p:sp>
        <p:nvSpPr>
          <p:cNvPr id="269" name="Google Shape;269;p20"/>
          <p:cNvSpPr txBox="1"/>
          <p:nvPr/>
        </p:nvSpPr>
        <p:spPr>
          <a:xfrm>
            <a:off x="6681787" y="2374701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Theoretical Contribution: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Expands existing theoretical models by adding contextual variables for developing economies.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6681787" y="296138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Practical Contribution: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Offers actionable blueprints for educators, engineers, and technology leaders.</a:t>
            </a:r>
            <a:endParaRPr/>
          </a:p>
        </p:txBody>
      </p:sp>
      <p:sp>
        <p:nvSpPr>
          <p:cNvPr id="271" name="Google Shape;271;p20"/>
          <p:cNvSpPr txBox="1"/>
          <p:nvPr/>
        </p:nvSpPr>
        <p:spPr>
          <a:xfrm>
            <a:off x="6681787" y="3548062"/>
            <a:ext cx="4767262" cy="472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Methodological Value:</a:t>
            </a:r>
            <a:r>
              <a:rPr b="0" i="0" lang="en-US" sz="120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Provides a validated survey instrument for future empirical replication.</a:t>
            </a:r>
            <a:endParaRPr/>
          </a:p>
        </p:txBody>
      </p:sp>
      <p:pic>
        <p:nvPicPr>
          <p:cNvPr descr="image.png" id="272" name="Google Shape;272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2393751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3" name="Google Shape;273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2980432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4" name="Google Shape;27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34137" y="3567112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9" name="Google Shape;2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784151"/>
            <a:ext cx="3587650" cy="14293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0" name="Google Shape;28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2025" y="1784151"/>
            <a:ext cx="3587799" cy="14293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1" name="Google Shape;28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0325" y="1784151"/>
            <a:ext cx="3587650" cy="14293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2" name="Google Shape;28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1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pic>
        <p:nvPicPr>
          <p:cNvPr descr="image.png" id="284" name="Google Shape;2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3875" y="3451621"/>
            <a:ext cx="111442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1"/>
          <p:cNvSpPr txBox="1"/>
          <p:nvPr/>
        </p:nvSpPr>
        <p:spPr>
          <a:xfrm>
            <a:off x="523875" y="6286500"/>
            <a:ext cx="17335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Implications &amp; Future Directions</a:t>
            </a:r>
            <a:endParaRPr/>
          </a:p>
        </p:txBody>
      </p:sp>
      <p:sp>
        <p:nvSpPr>
          <p:cNvPr id="286" name="Google Shape;286;p21"/>
          <p:cNvSpPr txBox="1"/>
          <p:nvPr/>
        </p:nvSpPr>
        <p:spPr>
          <a:xfrm>
            <a:off x="11020425" y="6286500"/>
            <a:ext cx="6477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9 of 10</a:t>
            </a:r>
            <a:endParaRPr/>
          </a:p>
        </p:txBody>
      </p:sp>
      <p:pic>
        <p:nvPicPr>
          <p:cNvPr descr="image.png" id="287" name="Google Shape;287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1"/>
          <p:cNvSpPr txBox="1"/>
          <p:nvPr/>
        </p:nvSpPr>
        <p:spPr>
          <a:xfrm>
            <a:off x="1550789" y="428625"/>
            <a:ext cx="4745905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Implications &amp; Future Directions</a:t>
            </a:r>
            <a:endParaRPr/>
          </a:p>
        </p:txBody>
      </p:sp>
      <p:sp>
        <p:nvSpPr>
          <p:cNvPr id="289" name="Google Shape;289;p21"/>
          <p:cNvSpPr txBox="1"/>
          <p:nvPr/>
        </p:nvSpPr>
        <p:spPr>
          <a:xfrm>
            <a:off x="742950" y="2079426"/>
            <a:ext cx="3010845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Practical &amp; Policy</a:t>
            </a:r>
            <a:endParaRPr/>
          </a:p>
        </p:txBody>
      </p:sp>
      <p:sp>
        <p:nvSpPr>
          <p:cNvPr id="290" name="Google Shape;290;p21"/>
          <p:cNvSpPr txBox="1"/>
          <p:nvPr/>
        </p:nvSpPr>
        <p:spPr>
          <a:xfrm>
            <a:off x="742950" y="2374701"/>
            <a:ext cx="3149500" cy="61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Provides decision-makers with concrete guidelines to optimize resource allocation and training initiatives.</a:t>
            </a:r>
            <a:endParaRPr/>
          </a:p>
        </p:txBody>
      </p:sp>
      <p:sp>
        <p:nvSpPr>
          <p:cNvPr id="291" name="Google Shape;291;p21"/>
          <p:cNvSpPr txBox="1"/>
          <p:nvPr/>
        </p:nvSpPr>
        <p:spPr>
          <a:xfrm>
            <a:off x="4568726" y="2079426"/>
            <a:ext cx="2960995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Academic Impact</a:t>
            </a:r>
            <a:endParaRPr/>
          </a:p>
        </p:txBody>
      </p:sp>
      <p:sp>
        <p:nvSpPr>
          <p:cNvPr id="292" name="Google Shape;292;p21"/>
          <p:cNvSpPr txBox="1"/>
          <p:nvPr/>
        </p:nvSpPr>
        <p:spPr>
          <a:xfrm>
            <a:off x="4521100" y="2374701"/>
            <a:ext cx="3149649" cy="61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Serves as a baseline benchmark for cross-institutional studies evaluating technological integration.</a:t>
            </a:r>
            <a:endParaRPr/>
          </a:p>
        </p:txBody>
      </p:sp>
      <p:sp>
        <p:nvSpPr>
          <p:cNvPr id="293" name="Google Shape;293;p21"/>
          <p:cNvSpPr txBox="1"/>
          <p:nvPr/>
        </p:nvSpPr>
        <p:spPr>
          <a:xfrm>
            <a:off x="8299400" y="2079426"/>
            <a:ext cx="3010845" cy="247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Future Research</a:t>
            </a:r>
            <a:endParaRPr/>
          </a:p>
        </p:txBody>
      </p:sp>
      <p:sp>
        <p:nvSpPr>
          <p:cNvPr id="294" name="Google Shape;294;p21"/>
          <p:cNvSpPr txBox="1"/>
          <p:nvPr/>
        </p:nvSpPr>
        <p:spPr>
          <a:xfrm>
            <a:off x="8299400" y="2374701"/>
            <a:ext cx="3149500" cy="61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Recommend expanding sample size across multiple sectors and conducting longitudinal evaluations.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9" name="Google Shape;2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6134100"/>
            <a:ext cx="1114425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2"/>
          <p:cNvSpPr txBox="1"/>
          <p:nvPr/>
        </p:nvSpPr>
        <p:spPr>
          <a:xfrm>
            <a:off x="10958512" y="535185"/>
            <a:ext cx="7096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ICETI 2026</a:t>
            </a:r>
            <a:endParaRPr/>
          </a:p>
        </p:txBody>
      </p:sp>
      <p:graphicFrame>
        <p:nvGraphicFramePr>
          <p:cNvPr id="301" name="Google Shape;301;p22"/>
          <p:cNvGraphicFramePr/>
          <p:nvPr/>
        </p:nvGraphicFramePr>
        <p:xfrm>
          <a:off x="523875" y="178415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{67F40271-E72D-444A-A535-843C6EC62FFD}</a:tableStyleId>
              </a:tblPr>
              <a:tblGrid>
                <a:gridCol w="762000"/>
                <a:gridCol w="10382250"/>
              </a:tblGrid>
              <a:tr h="57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12" u="none" cap="none" strike="noStrike">
                          <a:solidFill>
                            <a:srgbClr val="1E3A8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[Ref 01]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Johnson, M. A., Lee, K. S., &amp; Patel, R. (2023). Digital innovation in higher education: A meta-analysis of adoption frameworks. </a:t>
                      </a:r>
                      <a:r>
                        <a:rPr b="0" i="1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Journal of Educational Technology &amp; Society</a:t>
                      </a: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, 26(3), 115–129. https://doi.org/10.1016/j.jedtech.2023.04.012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12" u="none" cap="none" strike="noStrike">
                          <a:solidFill>
                            <a:srgbClr val="1E3A8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[Ref 02]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Rahman, H., &amp; Tan, C. L. (2024). Assessing technology readiness and empirical outcomes in smart learning environments. </a:t>
                      </a:r>
                      <a:r>
                        <a:rPr b="0" i="1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International Journal of Educational Research</a:t>
                      </a: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, 45(1), 88–102.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7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12" u="none" cap="none" strike="noStrike">
                          <a:solidFill>
                            <a:srgbClr val="1E3A8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[Ref 03]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Smith, P. R., &amp; Davis, L. M. (2022). </a:t>
                      </a:r>
                      <a:r>
                        <a:rPr b="0" i="1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Theoretical foundations of modern instructional engineering</a:t>
                      </a: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(2nd ed.). Academic Press.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12" u="none" cap="none" strike="noStrike">
                          <a:solidFill>
                            <a:srgbClr val="1E3A8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[Ref 04]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World Economic Forum. (2025). </a:t>
                      </a:r>
                      <a:r>
                        <a:rPr b="0" i="1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The future of skills and technological integration report</a:t>
                      </a: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. WEF Publications.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72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12" u="none" cap="none" strike="noStrike">
                          <a:solidFill>
                            <a:srgbClr val="1E3A8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[Ref 05]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Zhang, Y., &amp; Liu, X. (2024). Structural equation modeling of user acceptance in AI-driven environments. </a:t>
                      </a:r>
                      <a:r>
                        <a:rPr b="0" i="1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Computers &amp; Education</a:t>
                      </a:r>
                      <a:r>
                        <a:rPr b="0" i="0" lang="en-US" sz="1012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, 190, 104620.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2" name="Google Shape;302;p22"/>
          <p:cNvSpPr txBox="1"/>
          <p:nvPr/>
        </p:nvSpPr>
        <p:spPr>
          <a:xfrm>
            <a:off x="523875" y="6286500"/>
            <a:ext cx="8382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Key References</a:t>
            </a:r>
            <a:endParaRPr/>
          </a:p>
        </p:txBody>
      </p:sp>
      <p:sp>
        <p:nvSpPr>
          <p:cNvPr id="303" name="Google Shape;303;p22"/>
          <p:cNvSpPr txBox="1"/>
          <p:nvPr/>
        </p:nvSpPr>
        <p:spPr>
          <a:xfrm>
            <a:off x="10963275" y="6286500"/>
            <a:ext cx="7048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Slide 10 of 10</a:t>
            </a:r>
            <a:endParaRPr/>
          </a:p>
        </p:txBody>
      </p:sp>
      <p:pic>
        <p:nvPicPr>
          <p:cNvPr descr="image.png" id="304" name="Google Shape;30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75" y="511373"/>
            <a:ext cx="912614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2"/>
          <p:cNvSpPr txBox="1"/>
          <p:nvPr/>
        </p:nvSpPr>
        <p:spPr>
          <a:xfrm>
            <a:off x="1550789" y="428625"/>
            <a:ext cx="4875921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1E3A8A"/>
                </a:solidFill>
                <a:latin typeface="Space Grotesk"/>
                <a:ea typeface="Space Grotesk"/>
                <a:cs typeface="Space Grotesk"/>
                <a:sym typeface="Space Grotesk"/>
              </a:rPr>
              <a:t>Key References (APA 7th Edition)</a:t>
            </a:r>
            <a:endParaRPr/>
          </a:p>
        </p:txBody>
      </p:sp>
      <p:sp>
        <p:nvSpPr>
          <p:cNvPr id="306" name="Google Shape;306;p22"/>
          <p:cNvSpPr/>
          <p:nvPr/>
        </p:nvSpPr>
        <p:spPr>
          <a:xfrm>
            <a:off x="523875" y="2342554"/>
            <a:ext cx="762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2"/>
          <p:cNvSpPr/>
          <p:nvPr/>
        </p:nvSpPr>
        <p:spPr>
          <a:xfrm>
            <a:off x="1285875" y="2342554"/>
            <a:ext cx="10382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2"/>
          <p:cNvSpPr/>
          <p:nvPr/>
        </p:nvSpPr>
        <p:spPr>
          <a:xfrm>
            <a:off x="523875" y="2915245"/>
            <a:ext cx="762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2"/>
          <p:cNvSpPr/>
          <p:nvPr/>
        </p:nvSpPr>
        <p:spPr>
          <a:xfrm>
            <a:off x="1285875" y="2915245"/>
            <a:ext cx="10382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523875" y="3487935"/>
            <a:ext cx="762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2"/>
          <p:cNvSpPr/>
          <p:nvPr/>
        </p:nvSpPr>
        <p:spPr>
          <a:xfrm>
            <a:off x="1285875" y="3487935"/>
            <a:ext cx="10382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2"/>
          <p:cNvSpPr/>
          <p:nvPr/>
        </p:nvSpPr>
        <p:spPr>
          <a:xfrm>
            <a:off x="523875" y="4060626"/>
            <a:ext cx="762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1285875" y="4060626"/>
            <a:ext cx="10382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523875" y="4633317"/>
            <a:ext cx="762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2"/>
          <p:cNvSpPr/>
          <p:nvPr/>
        </p:nvSpPr>
        <p:spPr>
          <a:xfrm>
            <a:off x="1285875" y="4633317"/>
            <a:ext cx="10382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